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Catamaran"/>
      <p:regular r:id="rId21"/>
      <p:bold r:id="rId22"/>
    </p:embeddedFon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Barlow Medium"/>
      <p:regular r:id="rId36"/>
      <p:bold r:id="rId37"/>
      <p:italic r:id="rId38"/>
      <p:boldItalic r:id="rId39"/>
    </p:embeddedFont>
    <p:embeddedFont>
      <p:font typeface="Lexend Deca"/>
      <p:regular r:id="rId40"/>
      <p:bold r:id="rId41"/>
    </p:embeddedFont>
    <p:embeddedFont>
      <p:font typeface="Barlow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2FCBB0-F7FD-45A0-A829-316A5D42412D}">
  <a:tblStyle styleId="{4F2FCBB0-F7FD-45A0-A829-316A5D4241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exendDeca-regular.fntdata"/><Relationship Id="rId20" Type="http://schemas.openxmlformats.org/officeDocument/2006/relationships/slide" Target="slides/slide15.xml"/><Relationship Id="rId42" Type="http://schemas.openxmlformats.org/officeDocument/2006/relationships/font" Target="fonts/Barlow-regular.fntdata"/><Relationship Id="rId41" Type="http://schemas.openxmlformats.org/officeDocument/2006/relationships/font" Target="fonts/LexendDeca-bold.fntdata"/><Relationship Id="rId22" Type="http://schemas.openxmlformats.org/officeDocument/2006/relationships/font" Target="fonts/Catamaran-bold.fntdata"/><Relationship Id="rId44" Type="http://schemas.openxmlformats.org/officeDocument/2006/relationships/font" Target="fonts/Barlow-italic.fntdata"/><Relationship Id="rId21" Type="http://schemas.openxmlformats.org/officeDocument/2006/relationships/font" Target="fonts/Catamaran-regular.fntdata"/><Relationship Id="rId43" Type="http://schemas.openxmlformats.org/officeDocument/2006/relationships/font" Target="fonts/Barlow-bold.fntdata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45" Type="http://schemas.openxmlformats.org/officeDocument/2006/relationships/font" Target="fonts/Barlow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BarlowMedium-bold.fntdata"/><Relationship Id="rId14" Type="http://schemas.openxmlformats.org/officeDocument/2006/relationships/slide" Target="slides/slide9.xml"/><Relationship Id="rId36" Type="http://schemas.openxmlformats.org/officeDocument/2006/relationships/font" Target="fonts/BarlowMedium-regular.fntdata"/><Relationship Id="rId17" Type="http://schemas.openxmlformats.org/officeDocument/2006/relationships/slide" Target="slides/slide12.xml"/><Relationship Id="rId39" Type="http://schemas.openxmlformats.org/officeDocument/2006/relationships/font" Target="fonts/Barlow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0f6f354d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0f6f354d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e1d671877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fe1d671877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b366c18bd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b366c18bd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fb366c18b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fb366c18b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fe49c9881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fe49c9881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fe49c98818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fe49c98818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e49c98818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e49c98818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 Introduction: what I’ve done in the past what I’m looking for in the future</a:t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bb83d9c5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bb83d9c5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</a:rPr>
              <a:t> Introduction: what I’ve done in the past what I’m looking for in the future</a:t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bb83d9c5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bb83d9c5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ba14612c9_0_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ba14612c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fba14612c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fba14612c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ba14612c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ba14612c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ba14612c9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ba14612c9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e1d671877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fe1d67187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e1d671877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fe1d671877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600"/>
              <a:buChar char="●"/>
            </a:pPr>
            <a:r>
              <a:rPr lang="en" sz="1000">
                <a:solidFill>
                  <a:schemeClr val="dk1"/>
                </a:solidFill>
              </a:rPr>
              <a:t>We asked ourselves: How do you even build such a tool and how do we need users to interact with it?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129925"/>
            <a:ext cx="7717500" cy="24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300">
                <a:solidFill>
                  <a:srgbClr val="212529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92500" y="3604075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1284000" y="1412950"/>
            <a:ext cx="6576000" cy="18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1284000" y="3239150"/>
            <a:ext cx="65760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11"/>
          <p:cNvSpPr/>
          <p:nvPr/>
        </p:nvSpPr>
        <p:spPr>
          <a:xfrm>
            <a:off x="1596005" y="-462500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" name="Google Shape;61;p11"/>
          <p:cNvSpPr/>
          <p:nvPr/>
        </p:nvSpPr>
        <p:spPr>
          <a:xfrm rot="-347">
            <a:off x="1596001" y="4608876"/>
            <a:ext cx="595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1522713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" type="title"/>
          </p:nvPr>
        </p:nvSpPr>
        <p:spPr>
          <a:xfrm>
            <a:off x="2589974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522713" y="2405500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3" type="title"/>
          </p:nvPr>
        </p:nvSpPr>
        <p:spPr>
          <a:xfrm>
            <a:off x="4782992" y="2047575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4" type="title"/>
          </p:nvPr>
        </p:nvSpPr>
        <p:spPr>
          <a:xfrm>
            <a:off x="5850246" y="1454400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4782992" y="2405500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6" type="title"/>
          </p:nvPr>
        </p:nvSpPr>
        <p:spPr>
          <a:xfrm>
            <a:off x="1522713" y="3689650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7" type="title"/>
          </p:nvPr>
        </p:nvSpPr>
        <p:spPr>
          <a:xfrm>
            <a:off x="2589974" y="3096475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8" type="subTitle"/>
          </p:nvPr>
        </p:nvSpPr>
        <p:spPr>
          <a:xfrm>
            <a:off x="1522713" y="4047575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9" type="title"/>
          </p:nvPr>
        </p:nvSpPr>
        <p:spPr>
          <a:xfrm>
            <a:off x="4782992" y="3689650"/>
            <a:ext cx="2838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13" type="title"/>
          </p:nvPr>
        </p:nvSpPr>
        <p:spPr>
          <a:xfrm>
            <a:off x="5850246" y="3096475"/>
            <a:ext cx="703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14" type="subTitle"/>
          </p:nvPr>
        </p:nvSpPr>
        <p:spPr>
          <a:xfrm>
            <a:off x="4782992" y="4047575"/>
            <a:ext cx="2838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4"/>
          <p:cNvSpPr/>
          <p:nvPr/>
        </p:nvSpPr>
        <p:spPr>
          <a:xfrm>
            <a:off x="-796275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3" name="Google Shape;83;p14"/>
          <p:cNvSpPr/>
          <p:nvPr/>
        </p:nvSpPr>
        <p:spPr>
          <a:xfrm rot="5400000">
            <a:off x="7830700" y="-462500"/>
            <a:ext cx="22026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713225" y="1469700"/>
            <a:ext cx="2997900" cy="15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15"/>
          <p:cNvSpPr txBox="1"/>
          <p:nvPr>
            <p:ph idx="1" type="subTitle"/>
          </p:nvPr>
        </p:nvSpPr>
        <p:spPr>
          <a:xfrm>
            <a:off x="1155875" y="3001175"/>
            <a:ext cx="25551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>
            <a:off x="71322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54886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5432875" y="1451863"/>
            <a:ext cx="2997900" cy="15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3" name="Google Shape;93;p16"/>
          <p:cNvSpPr txBox="1"/>
          <p:nvPr>
            <p:ph idx="1" type="subTitle"/>
          </p:nvPr>
        </p:nvSpPr>
        <p:spPr>
          <a:xfrm>
            <a:off x="5432875" y="3019063"/>
            <a:ext cx="25551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/>
          <p:nvPr/>
        </p:nvSpPr>
        <p:spPr>
          <a:xfrm>
            <a:off x="5527375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713225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2290025" y="2855113"/>
            <a:ext cx="4563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1458125" y="1599438"/>
            <a:ext cx="6227700" cy="14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>
            <a:off x="3053250" y="-570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3053225" y="456042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5230675" y="2474163"/>
            <a:ext cx="2466900" cy="10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5230675" y="1648750"/>
            <a:ext cx="320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64135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1029825" y="1470650"/>
            <a:ext cx="3368100" cy="22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2" type="subTitle"/>
          </p:nvPr>
        </p:nvSpPr>
        <p:spPr>
          <a:xfrm>
            <a:off x="4746075" y="2606350"/>
            <a:ext cx="3368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3" name="Google Shape;113;p19"/>
          <p:cNvSpPr/>
          <p:nvPr/>
        </p:nvSpPr>
        <p:spPr>
          <a:xfrm rot="5400000">
            <a:off x="-11725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 rot="5400000">
            <a:off x="79570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7200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7200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2" type="title"/>
          </p:nvPr>
        </p:nvSpPr>
        <p:spPr>
          <a:xfrm>
            <a:off x="34038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" name="Google Shape;120;p20"/>
          <p:cNvSpPr txBox="1"/>
          <p:nvPr>
            <p:ph idx="3" type="subTitle"/>
          </p:nvPr>
        </p:nvSpPr>
        <p:spPr>
          <a:xfrm>
            <a:off x="34038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4" type="title"/>
          </p:nvPr>
        </p:nvSpPr>
        <p:spPr>
          <a:xfrm>
            <a:off x="6087600" y="2784563"/>
            <a:ext cx="2336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2" name="Google Shape;122;p20"/>
          <p:cNvSpPr txBox="1"/>
          <p:nvPr>
            <p:ph idx="5" type="subTitle"/>
          </p:nvPr>
        </p:nvSpPr>
        <p:spPr>
          <a:xfrm>
            <a:off x="6087600" y="3142508"/>
            <a:ext cx="23364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6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20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2391900" y="25612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996550" y="1262225"/>
            <a:ext cx="315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391925" y="3361375"/>
            <a:ext cx="4360200" cy="5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1354375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9" name="Google Shape;129;p21"/>
          <p:cNvSpPr txBox="1"/>
          <p:nvPr>
            <p:ph idx="1" type="subTitle"/>
          </p:nvPr>
        </p:nvSpPr>
        <p:spPr>
          <a:xfrm>
            <a:off x="1354375" y="21441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2" type="title"/>
          </p:nvPr>
        </p:nvSpPr>
        <p:spPr>
          <a:xfrm>
            <a:off x="5057233" y="17862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1" name="Google Shape;131;p21"/>
          <p:cNvSpPr txBox="1"/>
          <p:nvPr>
            <p:ph idx="3" type="subTitle"/>
          </p:nvPr>
        </p:nvSpPr>
        <p:spPr>
          <a:xfrm>
            <a:off x="5057233" y="21441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4" type="title"/>
          </p:nvPr>
        </p:nvSpPr>
        <p:spPr>
          <a:xfrm>
            <a:off x="1354375" y="32196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3" name="Google Shape;133;p21"/>
          <p:cNvSpPr txBox="1"/>
          <p:nvPr>
            <p:ph idx="5" type="subTitle"/>
          </p:nvPr>
        </p:nvSpPr>
        <p:spPr>
          <a:xfrm>
            <a:off x="1354375" y="35775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6" type="title"/>
          </p:nvPr>
        </p:nvSpPr>
        <p:spPr>
          <a:xfrm>
            <a:off x="5057233" y="3219625"/>
            <a:ext cx="2732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5" name="Google Shape;135;p21"/>
          <p:cNvSpPr txBox="1"/>
          <p:nvPr>
            <p:ph idx="7" type="subTitle"/>
          </p:nvPr>
        </p:nvSpPr>
        <p:spPr>
          <a:xfrm>
            <a:off x="5057233" y="3577550"/>
            <a:ext cx="2732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21"/>
          <p:cNvSpPr/>
          <p:nvPr/>
        </p:nvSpPr>
        <p:spPr>
          <a:xfrm>
            <a:off x="-7384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6979075" y="539500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1098513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22"/>
          <p:cNvSpPr txBox="1"/>
          <p:nvPr>
            <p:ph idx="1" type="subTitle"/>
          </p:nvPr>
        </p:nvSpPr>
        <p:spPr>
          <a:xfrm>
            <a:off x="1098513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2" type="title"/>
          </p:nvPr>
        </p:nvSpPr>
        <p:spPr>
          <a:xfrm>
            <a:off x="3532501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22"/>
          <p:cNvSpPr txBox="1"/>
          <p:nvPr>
            <p:ph idx="3" type="subTitle"/>
          </p:nvPr>
        </p:nvSpPr>
        <p:spPr>
          <a:xfrm>
            <a:off x="3532505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4" type="title"/>
          </p:nvPr>
        </p:nvSpPr>
        <p:spPr>
          <a:xfrm>
            <a:off x="1098513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22"/>
          <p:cNvSpPr txBox="1"/>
          <p:nvPr>
            <p:ph idx="5" type="subTitle"/>
          </p:nvPr>
        </p:nvSpPr>
        <p:spPr>
          <a:xfrm>
            <a:off x="1098513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6" type="title"/>
          </p:nvPr>
        </p:nvSpPr>
        <p:spPr>
          <a:xfrm>
            <a:off x="3532501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22"/>
          <p:cNvSpPr txBox="1"/>
          <p:nvPr>
            <p:ph idx="7" type="subTitle"/>
          </p:nvPr>
        </p:nvSpPr>
        <p:spPr>
          <a:xfrm>
            <a:off x="3532501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8" type="title"/>
          </p:nvPr>
        </p:nvSpPr>
        <p:spPr>
          <a:xfrm>
            <a:off x="5966497" y="1951013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22"/>
          <p:cNvSpPr txBox="1"/>
          <p:nvPr>
            <p:ph idx="9" type="subTitle"/>
          </p:nvPr>
        </p:nvSpPr>
        <p:spPr>
          <a:xfrm>
            <a:off x="5966497" y="2308938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13" type="title"/>
          </p:nvPr>
        </p:nvSpPr>
        <p:spPr>
          <a:xfrm>
            <a:off x="5966497" y="3689650"/>
            <a:ext cx="2079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2" name="Google Shape;152;p22"/>
          <p:cNvSpPr txBox="1"/>
          <p:nvPr>
            <p:ph idx="14" type="subTitle"/>
          </p:nvPr>
        </p:nvSpPr>
        <p:spPr>
          <a:xfrm>
            <a:off x="5966497" y="4047575"/>
            <a:ext cx="20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" name="Google Shape;154;p22"/>
          <p:cNvSpPr/>
          <p:nvPr/>
        </p:nvSpPr>
        <p:spPr>
          <a:xfrm rot="5400000">
            <a:off x="-1172500" y="1218250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 rot="5400000">
            <a:off x="7957000" y="2927825"/>
            <a:ext cx="2359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hasCustomPrompt="1" type="title"/>
          </p:nvPr>
        </p:nvSpPr>
        <p:spPr>
          <a:xfrm>
            <a:off x="1151614" y="1438900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1151400" y="1769102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hasCustomPrompt="1" idx="2" type="title"/>
          </p:nvPr>
        </p:nvSpPr>
        <p:spPr>
          <a:xfrm>
            <a:off x="5854575" y="1935975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" name="Google Shape;161;p23"/>
          <p:cNvSpPr txBox="1"/>
          <p:nvPr>
            <p:ph idx="3" type="subTitle"/>
          </p:nvPr>
        </p:nvSpPr>
        <p:spPr>
          <a:xfrm>
            <a:off x="5854575" y="2266167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hasCustomPrompt="1" idx="4" type="title"/>
          </p:nvPr>
        </p:nvSpPr>
        <p:spPr>
          <a:xfrm>
            <a:off x="5854619" y="293012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3" name="Google Shape;163;p23"/>
          <p:cNvSpPr txBox="1"/>
          <p:nvPr>
            <p:ph idx="5" type="subTitle"/>
          </p:nvPr>
        </p:nvSpPr>
        <p:spPr>
          <a:xfrm>
            <a:off x="5854616" y="3260300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hasCustomPrompt="1" idx="6" type="title"/>
          </p:nvPr>
        </p:nvSpPr>
        <p:spPr>
          <a:xfrm>
            <a:off x="1151504" y="243305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7" type="subTitle"/>
          </p:nvPr>
        </p:nvSpPr>
        <p:spPr>
          <a:xfrm>
            <a:off x="1151400" y="2763238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8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" name="Google Shape;167;p23"/>
          <p:cNvSpPr/>
          <p:nvPr/>
        </p:nvSpPr>
        <p:spPr>
          <a:xfrm>
            <a:off x="-458062" y="-212037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6698638" y="4353538"/>
            <a:ext cx="2903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9" name="Google Shape;169;p23"/>
          <p:cNvSpPr txBox="1"/>
          <p:nvPr>
            <p:ph hasCustomPrompt="1" idx="9" type="title"/>
          </p:nvPr>
        </p:nvSpPr>
        <p:spPr>
          <a:xfrm>
            <a:off x="1151454" y="3427204"/>
            <a:ext cx="21381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" name="Google Shape;170;p23"/>
          <p:cNvSpPr txBox="1"/>
          <p:nvPr>
            <p:ph idx="13" type="subTitle"/>
          </p:nvPr>
        </p:nvSpPr>
        <p:spPr>
          <a:xfrm>
            <a:off x="1151350" y="3757388"/>
            <a:ext cx="2138100" cy="3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ctrTitle"/>
          </p:nvPr>
        </p:nvSpPr>
        <p:spPr>
          <a:xfrm>
            <a:off x="2135400" y="563236"/>
            <a:ext cx="48732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4" name="Google Shape;174;p24"/>
          <p:cNvSpPr txBox="1"/>
          <p:nvPr>
            <p:ph idx="1" type="subTitle"/>
          </p:nvPr>
        </p:nvSpPr>
        <p:spPr>
          <a:xfrm>
            <a:off x="2941775" y="1507125"/>
            <a:ext cx="3200100" cy="13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" name="Google Shape;175;p24"/>
          <p:cNvSpPr txBox="1"/>
          <p:nvPr/>
        </p:nvSpPr>
        <p:spPr>
          <a:xfrm>
            <a:off x="2555100" y="3617775"/>
            <a:ext cx="4033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, and includes icons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191919"/>
                </a:solidFill>
                <a:latin typeface="Catamaran"/>
                <a:ea typeface="Catamaran"/>
                <a:cs typeface="Catamaran"/>
                <a:sym typeface="Catamaran"/>
              </a:rPr>
              <a:t> and infographics &amp; images by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19191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76" name="Google Shape;176;p24"/>
          <p:cNvSpPr/>
          <p:nvPr/>
        </p:nvSpPr>
        <p:spPr>
          <a:xfrm rot="5400000">
            <a:off x="-949225" y="193663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 rot="5400000">
            <a:off x="5766325" y="3947838"/>
            <a:ext cx="43269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>
            <p:ph idx="2" type="subTitle"/>
          </p:nvPr>
        </p:nvSpPr>
        <p:spPr>
          <a:xfrm>
            <a:off x="2854650" y="4221100"/>
            <a:ext cx="34347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191919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-565100" y="-462500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3799950" y="4608575"/>
            <a:ext cx="5909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449540" y="784173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7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28"/>
          <p:cNvSpPr txBox="1"/>
          <p:nvPr>
            <p:ph idx="2" type="body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3" type="body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TITLE_1_1"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88950" lvl="0" marL="457200" rtl="0">
              <a:spcBef>
                <a:spcPts val="0"/>
              </a:spcBef>
              <a:spcAft>
                <a:spcPts val="0"/>
              </a:spcAft>
              <a:buSzPts val="4100"/>
              <a:buChar char="●"/>
              <a:defRPr b="1" sz="4100"/>
            </a:lvl1pPr>
            <a:lvl2pPr indent="-488950" lvl="1" marL="914400" rtl="0">
              <a:spcBef>
                <a:spcPts val="1600"/>
              </a:spcBef>
              <a:spcAft>
                <a:spcPts val="0"/>
              </a:spcAft>
              <a:buSzPts val="4100"/>
              <a:buChar char="○"/>
              <a:defRPr b="1" sz="4100"/>
            </a:lvl2pPr>
            <a:lvl3pPr indent="-488950" lvl="2" marL="1371600" rtl="0">
              <a:spcBef>
                <a:spcPts val="1600"/>
              </a:spcBef>
              <a:spcAft>
                <a:spcPts val="0"/>
              </a:spcAft>
              <a:buSzPts val="4100"/>
              <a:buChar char="■"/>
              <a:defRPr b="1" sz="4100"/>
            </a:lvl3pPr>
            <a:lvl4pPr indent="-488950" lvl="3" marL="1828800" rtl="0">
              <a:spcBef>
                <a:spcPts val="1600"/>
              </a:spcBef>
              <a:spcAft>
                <a:spcPts val="0"/>
              </a:spcAft>
              <a:buSzPts val="4100"/>
              <a:buChar char="●"/>
              <a:defRPr b="1" sz="4100"/>
            </a:lvl4pPr>
            <a:lvl5pPr indent="-488950" lvl="4" marL="2286000" rtl="0">
              <a:spcBef>
                <a:spcPts val="1600"/>
              </a:spcBef>
              <a:spcAft>
                <a:spcPts val="0"/>
              </a:spcAft>
              <a:buSzPts val="4100"/>
              <a:buChar char="○"/>
              <a:defRPr b="1" sz="4100"/>
            </a:lvl5pPr>
            <a:lvl6pPr indent="-488950" lvl="5" marL="2743200" rtl="0">
              <a:spcBef>
                <a:spcPts val="1600"/>
              </a:spcBef>
              <a:spcAft>
                <a:spcPts val="0"/>
              </a:spcAft>
              <a:buSzPts val="4100"/>
              <a:buChar char="■"/>
              <a:defRPr b="1" sz="4100"/>
            </a:lvl6pPr>
            <a:lvl7pPr indent="-488950" lvl="6" marL="3200400" rtl="0">
              <a:spcBef>
                <a:spcPts val="1600"/>
              </a:spcBef>
              <a:spcAft>
                <a:spcPts val="0"/>
              </a:spcAft>
              <a:buSzPts val="4100"/>
              <a:buChar char="●"/>
              <a:defRPr b="1" sz="4100"/>
            </a:lvl7pPr>
            <a:lvl8pPr indent="-488950" lvl="7" marL="3657600" rtl="0">
              <a:spcBef>
                <a:spcPts val="1600"/>
              </a:spcBef>
              <a:spcAft>
                <a:spcPts val="0"/>
              </a:spcAft>
              <a:buSzPts val="4100"/>
              <a:buChar char="○"/>
              <a:defRPr b="1" sz="4100"/>
            </a:lvl8pPr>
            <a:lvl9pPr indent="-488950" lvl="8" marL="4114800" rtl="0">
              <a:spcBef>
                <a:spcPts val="1600"/>
              </a:spcBef>
              <a:spcAft>
                <a:spcPts val="1600"/>
              </a:spcAft>
              <a:buSzPts val="4100"/>
              <a:buChar char="■"/>
              <a:defRPr b="1" sz="4100"/>
            </a:lvl9pPr>
          </a:lstStyle>
          <a:p/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515532" y="604394"/>
            <a:ext cx="537342" cy="539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9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9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2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0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0" name="Google Shape;210;p30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1" name="Google Shape;211;p30"/>
          <p:cNvSpPr/>
          <p:nvPr/>
        </p:nvSpPr>
        <p:spPr>
          <a:xfrm>
            <a:off x="342900" y="361950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194800" y="1457275"/>
            <a:ext cx="47544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 rot="5400000">
            <a:off x="-187800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 rot="5400000">
            <a:off x="6776725" y="4401845"/>
            <a:ext cx="25551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ONLY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 txBox="1"/>
          <p:nvPr>
            <p:ph idx="1" type="subTitle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>
  <p:cSld name="TITLE_AND_TWO_COLUMNS_2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2" type="body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1" name="Google Shape;221;p3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3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3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33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7" name="Google Shape;227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5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662688" y="2732925"/>
            <a:ext cx="2543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4937604" y="2732925"/>
            <a:ext cx="25437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1662688" y="3069550"/>
            <a:ext cx="25437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4937611" y="3069550"/>
            <a:ext cx="2543700" cy="1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-1303975" y="-462500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6413575" y="4608575"/>
            <a:ext cx="40344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713225" y="1694350"/>
            <a:ext cx="4134900" cy="20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713225" y="541125"/>
            <a:ext cx="360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7"/>
          <p:cNvSpPr/>
          <p:nvPr/>
        </p:nvSpPr>
        <p:spPr>
          <a:xfrm>
            <a:off x="-1303975" y="-614900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-1303975" y="4760975"/>
            <a:ext cx="56220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1388100" y="1374738"/>
            <a:ext cx="6367800" cy="23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" name="Google Shape;43;p8"/>
          <p:cNvSpPr/>
          <p:nvPr/>
        </p:nvSpPr>
        <p:spPr>
          <a:xfrm rot="5400000">
            <a:off x="6337525" y="-212025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4" name="Google Shape;44;p8"/>
          <p:cNvSpPr/>
          <p:nvPr/>
        </p:nvSpPr>
        <p:spPr>
          <a:xfrm rot="5400000">
            <a:off x="-1380025" y="4353550"/>
            <a:ext cx="4186500" cy="1002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2391900" y="1562825"/>
            <a:ext cx="4360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391925" y="2362975"/>
            <a:ext cx="4360200" cy="12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5176050" y="420588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0" name="Google Shape;50;p9"/>
          <p:cNvSpPr/>
          <p:nvPr/>
        </p:nvSpPr>
        <p:spPr>
          <a:xfrm>
            <a:off x="812550" y="3918613"/>
            <a:ext cx="3155400" cy="8043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720000" y="3323425"/>
            <a:ext cx="4289700" cy="1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10"/>
          <p:cNvSpPr/>
          <p:nvPr/>
        </p:nvSpPr>
        <p:spPr>
          <a:xfrm>
            <a:off x="-808800" y="539500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" name="Google Shape;55;p10"/>
          <p:cNvSpPr/>
          <p:nvPr/>
        </p:nvSpPr>
        <p:spPr>
          <a:xfrm>
            <a:off x="6912025" y="3498575"/>
            <a:ext cx="3037500" cy="1110000"/>
          </a:xfrm>
          <a:prstGeom prst="roundRect">
            <a:avLst>
              <a:gd fmla="val 50000" name="adj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Deca"/>
              <a:buNone/>
              <a:defRPr sz="35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2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22" Type="http://schemas.openxmlformats.org/officeDocument/2006/relationships/image" Target="../media/image13.png"/><Relationship Id="rId21" Type="http://schemas.openxmlformats.org/officeDocument/2006/relationships/image" Target="../media/image25.png"/><Relationship Id="rId24" Type="http://schemas.openxmlformats.org/officeDocument/2006/relationships/image" Target="../media/image15.png"/><Relationship Id="rId23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26.png"/><Relationship Id="rId9" Type="http://schemas.openxmlformats.org/officeDocument/2006/relationships/hyperlink" Target="https://github.com/UserKatja" TargetMode="External"/><Relationship Id="rId26" Type="http://schemas.openxmlformats.org/officeDocument/2006/relationships/image" Target="../media/image19.png"/><Relationship Id="rId25" Type="http://schemas.openxmlformats.org/officeDocument/2006/relationships/image" Target="../media/image17.png"/><Relationship Id="rId28" Type="http://schemas.openxmlformats.org/officeDocument/2006/relationships/image" Target="../media/image22.png"/><Relationship Id="rId27" Type="http://schemas.openxmlformats.org/officeDocument/2006/relationships/image" Target="../media/image23.png"/><Relationship Id="rId5" Type="http://schemas.openxmlformats.org/officeDocument/2006/relationships/image" Target="../media/image20.jpg"/><Relationship Id="rId6" Type="http://schemas.openxmlformats.org/officeDocument/2006/relationships/image" Target="../media/image14.png"/><Relationship Id="rId29" Type="http://schemas.openxmlformats.org/officeDocument/2006/relationships/image" Target="../media/image24.png"/><Relationship Id="rId7" Type="http://schemas.openxmlformats.org/officeDocument/2006/relationships/hyperlink" Target="mailto:katja.bucher@gmx.de" TargetMode="External"/><Relationship Id="rId8" Type="http://schemas.openxmlformats.org/officeDocument/2006/relationships/hyperlink" Target="https://www.linkedin.com/in/katja-bucher-24512a25a/" TargetMode="External"/><Relationship Id="rId11" Type="http://schemas.openxmlformats.org/officeDocument/2006/relationships/hyperlink" Target="https://www.xing.com/profile/Phillip_Lvov" TargetMode="External"/><Relationship Id="rId10" Type="http://schemas.openxmlformats.org/officeDocument/2006/relationships/hyperlink" Target="mailto:lvov.phillip@gmail.com" TargetMode="External"/><Relationship Id="rId13" Type="http://schemas.openxmlformats.org/officeDocument/2006/relationships/hyperlink" Target="mailto:daniel.quaintrell@web.de" TargetMode="External"/><Relationship Id="rId12" Type="http://schemas.openxmlformats.org/officeDocument/2006/relationships/hyperlink" Target="https://github.com/smittywerbenmcj" TargetMode="External"/><Relationship Id="rId15" Type="http://schemas.openxmlformats.org/officeDocument/2006/relationships/hyperlink" Target="http://github.com/dquaintr" TargetMode="External"/><Relationship Id="rId14" Type="http://schemas.openxmlformats.org/officeDocument/2006/relationships/hyperlink" Target="https://www.linkedin.com/in/daniel-paul-quaintrell/" TargetMode="External"/><Relationship Id="rId17" Type="http://schemas.openxmlformats.org/officeDocument/2006/relationships/hyperlink" Target="https://www.linkedin.com/in/pracheta-rana-dataperson/" TargetMode="External"/><Relationship Id="rId16" Type="http://schemas.openxmlformats.org/officeDocument/2006/relationships/hyperlink" Target="mailto:prachetasrana@gmail.com" TargetMode="External"/><Relationship Id="rId19" Type="http://schemas.openxmlformats.org/officeDocument/2006/relationships/image" Target="../media/image9.png"/><Relationship Id="rId18" Type="http://schemas.openxmlformats.org/officeDocument/2006/relationships/hyperlink" Target="https://github.com/prach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26.png"/><Relationship Id="rId5" Type="http://schemas.openxmlformats.org/officeDocument/2006/relationships/image" Target="../media/image20.jp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idx="1" type="subTitle"/>
          </p:nvPr>
        </p:nvSpPr>
        <p:spPr>
          <a:xfrm>
            <a:off x="316650" y="3604075"/>
            <a:ext cx="85107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Katja Bucher • Phillip Lvov • Daniel Paul Quaintrell • Pracheta Rana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31.01.2023</a:t>
            </a:r>
            <a:endParaRPr/>
          </a:p>
        </p:txBody>
      </p:sp>
      <p:sp>
        <p:nvSpPr>
          <p:cNvPr id="234" name="Google Shape;234;p34"/>
          <p:cNvSpPr txBox="1"/>
          <p:nvPr>
            <p:ph type="ctrTitle"/>
          </p:nvPr>
        </p:nvSpPr>
        <p:spPr>
          <a:xfrm>
            <a:off x="88500" y="1693975"/>
            <a:ext cx="8967000" cy="19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The Best Location For Me</a:t>
            </a:r>
            <a:endParaRPr b="1" sz="35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comparing different factors to find your ideal destination for a workation </a:t>
            </a:r>
            <a:endParaRPr sz="28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4867950" y="3837225"/>
            <a:ext cx="42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>
            <p:ph type="title"/>
          </p:nvPr>
        </p:nvSpPr>
        <p:spPr>
          <a:xfrm>
            <a:off x="452525" y="539500"/>
            <a:ext cx="82389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cleaning, </a:t>
            </a:r>
            <a:r>
              <a:rPr lang="en"/>
              <a:t>joining</a:t>
            </a:r>
            <a:r>
              <a:rPr lang="en"/>
              <a:t>, changing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classic data analyst work 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27350" y="2499888"/>
            <a:ext cx="3832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6059" lvl="0" marL="18288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initial investigations of </a:t>
            </a:r>
            <a:br>
              <a:rPr lang="en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data and its cleaning</a:t>
            </a:r>
            <a:endParaRPr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6059" lvl="0" marL="18288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rioritizing  the data</a:t>
            </a:r>
            <a:endParaRPr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6059" lvl="0" marL="18288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EDA</a:t>
            </a:r>
            <a:endParaRPr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6059" lvl="0" marL="18288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fine tuning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 | ANALYZATION | </a:t>
            </a:r>
            <a:r>
              <a:rPr lang="en" sz="1000">
                <a:solidFill>
                  <a:srgbClr val="6D9EEB"/>
                </a:solidFill>
                <a:latin typeface="Lexend Deca"/>
                <a:ea typeface="Lexend Deca"/>
                <a:cs typeface="Lexend Deca"/>
                <a:sym typeface="Lexend Deca"/>
              </a:rPr>
              <a:t>REALIZATION</a:t>
            </a: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| ILLUSTRATION | CONTINUATION</a:t>
            </a:r>
            <a:endParaRPr sz="1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aphicFrame>
        <p:nvGraphicFramePr>
          <p:cNvPr id="415" name="Google Shape;415;p43"/>
          <p:cNvGraphicFramePr/>
          <p:nvPr/>
        </p:nvGraphicFramePr>
        <p:xfrm>
          <a:off x="2763825" y="20337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{4F2FCBB0-F7FD-45A0-A829-316A5D42412D}</a:tableStyleId>
              </a:tblPr>
              <a:tblGrid>
                <a:gridCol w="1239575"/>
                <a:gridCol w="761500"/>
                <a:gridCol w="761500"/>
                <a:gridCol w="761500"/>
                <a:gridCol w="761500"/>
                <a:gridCol w="761500"/>
                <a:gridCol w="761500"/>
              </a:tblGrid>
              <a:tr h="20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Data Sets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rows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columns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rows</a:t>
                      </a:r>
                      <a:br>
                        <a:rPr lang="en" sz="800"/>
                      </a:br>
                      <a:r>
                        <a:rPr lang="en" sz="800"/>
                        <a:t>after cleaning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columns</a:t>
                      </a:r>
                      <a:br>
                        <a:rPr lang="en" sz="800"/>
                      </a:br>
                      <a:r>
                        <a:rPr lang="en" sz="800"/>
                        <a:t>after cleaning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city/country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Year of reference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1. Global cost of living data set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4898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58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1426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city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2022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r>
                        <a:rPr lang="en" sz="800"/>
                        <a:t>. Internet speed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177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country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2022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r>
                        <a:rPr lang="en" sz="800"/>
                        <a:t>. Crime rate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170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country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2022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r>
                        <a:rPr lang="en" sz="800"/>
                        <a:t>. WeatherAPI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//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//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1426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city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2022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In total: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//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</a:rPr>
                        <a:t>/</a:t>
                      </a:r>
                      <a:r>
                        <a:rPr lang="en" sz="800">
                          <a:solidFill>
                            <a:schemeClr val="hlink"/>
                          </a:solidFill>
                        </a:rPr>
                        <a:t>//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1426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21</a:t>
                      </a:r>
                      <a:endParaRPr b="1"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6" name="Google Shape;41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4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 | ANALYZATION | </a:t>
            </a:r>
            <a:r>
              <a:rPr lang="en" sz="1000">
                <a:solidFill>
                  <a:srgbClr val="6D9EEB"/>
                </a:solidFill>
                <a:latin typeface="Lexend Deca"/>
                <a:ea typeface="Lexend Deca"/>
                <a:cs typeface="Lexend Deca"/>
                <a:sym typeface="Lexend Deca"/>
              </a:rPr>
              <a:t>REALIZATION</a:t>
            </a: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| ILLUSTRATION | CONTINUATION</a:t>
            </a:r>
            <a:endParaRPr sz="1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22" name="Google Shape;422;p44"/>
          <p:cNvSpPr txBox="1"/>
          <p:nvPr>
            <p:ph type="title"/>
          </p:nvPr>
        </p:nvSpPr>
        <p:spPr>
          <a:xfrm>
            <a:off x="200" y="5395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our tool actually work?</a:t>
            </a:r>
            <a:endParaRPr/>
          </a:p>
        </p:txBody>
      </p:sp>
      <p:sp>
        <p:nvSpPr>
          <p:cNvPr id="423" name="Google Shape;42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4" name="Google Shape;424;p44"/>
          <p:cNvGrpSpPr/>
          <p:nvPr/>
        </p:nvGrpSpPr>
        <p:grpSpPr>
          <a:xfrm>
            <a:off x="649659" y="30735"/>
            <a:ext cx="7700430" cy="5844030"/>
            <a:chOff x="649659" y="554430"/>
            <a:chExt cx="7700430" cy="5844030"/>
          </a:xfrm>
        </p:grpSpPr>
        <p:grpSp>
          <p:nvGrpSpPr>
            <p:cNvPr id="425" name="Google Shape;425;p44"/>
            <p:cNvGrpSpPr/>
            <p:nvPr/>
          </p:nvGrpSpPr>
          <p:grpSpPr>
            <a:xfrm rot="2700000">
              <a:off x="4324503" y="2837475"/>
              <a:ext cx="2460276" cy="2460276"/>
              <a:chOff x="5077709" y="1634435"/>
              <a:chExt cx="2460300" cy="2460300"/>
            </a:xfrm>
          </p:grpSpPr>
          <p:sp>
            <p:nvSpPr>
              <p:cNvPr id="426" name="Google Shape;426;p44"/>
              <p:cNvSpPr/>
              <p:nvPr/>
            </p:nvSpPr>
            <p:spPr>
              <a:xfrm rot="2700000">
                <a:off x="6063059" y="1369690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0E65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44"/>
              <p:cNvSpPr/>
              <p:nvPr/>
            </p:nvSpPr>
            <p:spPr>
              <a:xfrm rot="-2700000">
                <a:off x="5267188" y="3571724"/>
                <a:ext cx="326259" cy="326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0E65F0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 sz="9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8" name="Google Shape;428;p44"/>
              <p:cNvSpPr txBox="1"/>
              <p:nvPr/>
            </p:nvSpPr>
            <p:spPr>
              <a:xfrm rot="-2700000">
                <a:off x="5212716" y="2619091"/>
                <a:ext cx="2362302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u</a:t>
                </a: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ser can change input after receiving suggestions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29" name="Google Shape;429;p44"/>
            <p:cNvGrpSpPr/>
            <p:nvPr/>
          </p:nvGrpSpPr>
          <p:grpSpPr>
            <a:xfrm rot="2700000">
              <a:off x="3269746" y="2246307"/>
              <a:ext cx="2460276" cy="2460276"/>
              <a:chOff x="3889271" y="1937662"/>
              <a:chExt cx="2460300" cy="2460300"/>
            </a:xfrm>
          </p:grpSpPr>
          <p:sp>
            <p:nvSpPr>
              <p:cNvPr id="430" name="Google Shape;430;p44"/>
              <p:cNvSpPr/>
              <p:nvPr/>
            </p:nvSpPr>
            <p:spPr>
              <a:xfrm rot="2700000">
                <a:off x="4874620" y="167291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44"/>
              <p:cNvSpPr/>
              <p:nvPr/>
            </p:nvSpPr>
            <p:spPr>
              <a:xfrm rot="-2700000">
                <a:off x="4078749" y="3874952"/>
                <a:ext cx="326259" cy="326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0D5DDF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 sz="9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2" name="Google Shape;432;p44"/>
              <p:cNvSpPr txBox="1"/>
              <p:nvPr/>
            </p:nvSpPr>
            <p:spPr>
              <a:xfrm rot="-2700000">
                <a:off x="4024244" y="2922319"/>
                <a:ext cx="2362302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</a:t>
                </a: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ool graphically shows fitting locations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3" name="Google Shape;433;p44"/>
            <p:cNvGrpSpPr/>
            <p:nvPr/>
          </p:nvGrpSpPr>
          <p:grpSpPr>
            <a:xfrm rot="2700000">
              <a:off x="5380273" y="3428643"/>
              <a:ext cx="2460276" cy="2460276"/>
              <a:chOff x="6254516" y="1318143"/>
              <a:chExt cx="2460300" cy="2460300"/>
            </a:xfrm>
          </p:grpSpPr>
          <p:sp>
            <p:nvSpPr>
              <p:cNvPr id="434" name="Google Shape;434;p44"/>
              <p:cNvSpPr/>
              <p:nvPr/>
            </p:nvSpPr>
            <p:spPr>
              <a:xfrm rot="2700000">
                <a:off x="7239866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4"/>
              <p:cNvSpPr/>
              <p:nvPr/>
            </p:nvSpPr>
            <p:spPr>
              <a:xfrm rot="-2700000">
                <a:off x="6443995" y="3255432"/>
                <a:ext cx="326259" cy="326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307BF3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 sz="9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36" name="Google Shape;436;p44"/>
              <p:cNvSpPr txBox="1"/>
              <p:nvPr/>
            </p:nvSpPr>
            <p:spPr>
              <a:xfrm rot="-2700000">
                <a:off x="6375763" y="2297099"/>
                <a:ext cx="2378424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u</a:t>
                </a: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ser can export and use results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7" name="Google Shape;437;p44"/>
            <p:cNvGrpSpPr/>
            <p:nvPr/>
          </p:nvGrpSpPr>
          <p:grpSpPr>
            <a:xfrm rot="2700000">
              <a:off x="1159199" y="1063970"/>
              <a:ext cx="2460276" cy="2460276"/>
              <a:chOff x="1597645" y="2630828"/>
              <a:chExt cx="2460300" cy="2460300"/>
            </a:xfrm>
          </p:grpSpPr>
          <p:sp>
            <p:nvSpPr>
              <p:cNvPr id="438" name="Google Shape;438;p44"/>
              <p:cNvSpPr/>
              <p:nvPr/>
            </p:nvSpPr>
            <p:spPr>
              <a:xfrm rot="2700000">
                <a:off x="2582994" y="2366084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4"/>
              <p:cNvSpPr/>
              <p:nvPr/>
            </p:nvSpPr>
            <p:spPr>
              <a:xfrm rot="-2700000">
                <a:off x="1785673" y="4568118"/>
                <a:ext cx="326259" cy="326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0944A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sz="9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40" name="Google Shape;440;p44"/>
              <p:cNvSpPr txBox="1"/>
              <p:nvPr/>
            </p:nvSpPr>
            <p:spPr>
              <a:xfrm rot="-2700000">
                <a:off x="1727003" y="3613235"/>
                <a:ext cx="2368666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u</a:t>
                </a: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ser sets parameters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41" name="Google Shape;441;p44"/>
            <p:cNvGrpSpPr/>
            <p:nvPr/>
          </p:nvGrpSpPr>
          <p:grpSpPr>
            <a:xfrm rot="2700000">
              <a:off x="2213957" y="1655138"/>
              <a:ext cx="2460276" cy="2460276"/>
              <a:chOff x="2708814" y="2250330"/>
              <a:chExt cx="2460300" cy="2460300"/>
            </a:xfrm>
          </p:grpSpPr>
          <p:grpSp>
            <p:nvGrpSpPr>
              <p:cNvPr id="442" name="Google Shape;442;p44"/>
              <p:cNvGrpSpPr/>
              <p:nvPr/>
            </p:nvGrpSpPr>
            <p:grpSpPr>
              <a:xfrm>
                <a:off x="2708814" y="2250330"/>
                <a:ext cx="2460300" cy="2460300"/>
                <a:chOff x="2708814" y="2250330"/>
                <a:chExt cx="2460300" cy="2460300"/>
              </a:xfrm>
            </p:grpSpPr>
            <p:sp>
              <p:nvSpPr>
                <p:cNvPr id="443" name="Google Shape;443;p44"/>
                <p:cNvSpPr/>
                <p:nvPr/>
              </p:nvSpPr>
              <p:spPr>
                <a:xfrm rot="2700000">
                  <a:off x="3694163" y="1985586"/>
                  <a:ext cx="489601" cy="2989789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0C58D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44"/>
                <p:cNvSpPr txBox="1"/>
                <p:nvPr/>
              </p:nvSpPr>
              <p:spPr>
                <a:xfrm rot="-2700000">
                  <a:off x="2831737" y="3230037"/>
                  <a:ext cx="2376303" cy="3428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</a:t>
                  </a:r>
                  <a:r>
                    <a:rPr b="1" lang="en" sz="1100">
                      <a:solidFill>
                        <a:srgbClr val="FFFFFF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ool scans database according to user’s input</a:t>
                  </a:r>
                  <a:endParaRPr b="1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sp>
            <p:nvSpPr>
              <p:cNvPr id="445" name="Google Shape;445;p44"/>
              <p:cNvSpPr/>
              <p:nvPr/>
            </p:nvSpPr>
            <p:spPr>
              <a:xfrm rot="-2700000">
                <a:off x="2898292" y="4187620"/>
                <a:ext cx="326259" cy="32625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9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sz="9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ake Julia for instance..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 | ANALYZATION | REALIZATION | </a:t>
            </a:r>
            <a:r>
              <a:rPr lang="en" sz="1000">
                <a:solidFill>
                  <a:srgbClr val="8E7CC3"/>
                </a:solidFill>
                <a:latin typeface="Lexend Deca"/>
                <a:ea typeface="Lexend Deca"/>
                <a:cs typeface="Lexend Deca"/>
                <a:sym typeface="Lexend Deca"/>
              </a:rPr>
              <a:t>ILLUSTRATION</a:t>
            </a: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| CONTINUATION</a:t>
            </a:r>
            <a:endParaRPr sz="1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52" name="Google Shape;452;p45"/>
          <p:cNvPicPr preferRelativeResize="0"/>
          <p:nvPr/>
        </p:nvPicPr>
        <p:blipFill rotWithShape="1">
          <a:blip r:embed="rId3">
            <a:alphaModFix/>
          </a:blip>
          <a:srcRect b="0" l="79346" r="5237" t="6733"/>
          <a:stretch/>
        </p:blipFill>
        <p:spPr>
          <a:xfrm>
            <a:off x="775297" y="1390900"/>
            <a:ext cx="1145974" cy="294187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5"/>
          <p:cNvSpPr txBox="1"/>
          <p:nvPr/>
        </p:nvSpPr>
        <p:spPr>
          <a:xfrm>
            <a:off x="2022139" y="1467838"/>
            <a:ext cx="48537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8759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" sz="1600">
                <a:solidFill>
                  <a:schemeClr val="hlink"/>
                </a:solidFill>
              </a:rPr>
              <a:t>Julia is 28 years old</a:t>
            </a:r>
            <a:endParaRPr sz="1600">
              <a:solidFill>
                <a:schemeClr val="hlink"/>
              </a:solidFill>
            </a:endParaRPr>
          </a:p>
          <a:p>
            <a:pPr indent="-238759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" sz="1600">
                <a:solidFill>
                  <a:schemeClr val="hlink"/>
                </a:solidFill>
              </a:rPr>
              <a:t>Julia wants to do a workation with a friend</a:t>
            </a:r>
            <a:endParaRPr sz="1600">
              <a:solidFill>
                <a:schemeClr val="hlink"/>
              </a:solidFill>
            </a:endParaRPr>
          </a:p>
          <a:p>
            <a:pPr indent="-238759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" sz="1600">
                <a:solidFill>
                  <a:schemeClr val="hlink"/>
                </a:solidFill>
              </a:rPr>
              <a:t>Julia is single and doesn’t have children</a:t>
            </a:r>
            <a:endParaRPr sz="1600">
              <a:solidFill>
                <a:schemeClr val="hlink"/>
              </a:solidFill>
            </a:endParaRPr>
          </a:p>
          <a:p>
            <a:pPr indent="-238759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" sz="1600">
                <a:solidFill>
                  <a:schemeClr val="hlink"/>
                </a:solidFill>
              </a:rPr>
              <a:t>she has a budget of roughly 500 € to spend</a:t>
            </a:r>
            <a:endParaRPr sz="1600">
              <a:solidFill>
                <a:schemeClr val="hlink"/>
              </a:solidFill>
            </a:endParaRPr>
          </a:p>
          <a:p>
            <a:pPr indent="-238759" lvl="0" marL="1828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●"/>
            </a:pPr>
            <a:r>
              <a:rPr lang="en" sz="1600">
                <a:solidFill>
                  <a:schemeClr val="hlink"/>
                </a:solidFill>
              </a:rPr>
              <a:t>she’d like to travel south, preferably in spring and warm weather to escape the cold in Germany..</a:t>
            </a:r>
            <a:endParaRPr sz="1600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hlink"/>
              </a:solidFill>
              <a:highlight>
                <a:srgbClr val="FFC800"/>
              </a:highlight>
            </a:endParaRPr>
          </a:p>
        </p:txBody>
      </p:sp>
      <p:sp>
        <p:nvSpPr>
          <p:cNvPr id="454" name="Google Shape;454;p45"/>
          <p:cNvSpPr txBox="1"/>
          <p:nvPr>
            <p:ph type="title"/>
          </p:nvPr>
        </p:nvSpPr>
        <p:spPr>
          <a:xfrm>
            <a:off x="720000" y="3873596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doesn’t know where to go!</a:t>
            </a:r>
            <a:endParaRPr/>
          </a:p>
        </p:txBody>
      </p:sp>
      <p:sp>
        <p:nvSpPr>
          <p:cNvPr id="455" name="Google Shape;45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46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 | ANALYZATION | REALIZATION | </a:t>
            </a:r>
            <a:r>
              <a:rPr lang="en" sz="1000">
                <a:solidFill>
                  <a:srgbClr val="8E7CC3"/>
                </a:solidFill>
                <a:latin typeface="Lexend Deca"/>
                <a:ea typeface="Lexend Deca"/>
                <a:cs typeface="Lexend Deca"/>
                <a:sym typeface="Lexend Deca"/>
              </a:rPr>
              <a:t>ILLUSTRATION</a:t>
            </a: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| CONTINUATION</a:t>
            </a:r>
            <a:endParaRPr sz="1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366" y="1798728"/>
            <a:ext cx="824920" cy="82492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7"/>
          <p:cNvSpPr txBox="1"/>
          <p:nvPr>
            <p:ph idx="4294967295" type="body"/>
          </p:nvPr>
        </p:nvSpPr>
        <p:spPr>
          <a:xfrm>
            <a:off x="1050538" y="2701650"/>
            <a:ext cx="16611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global comparison</a:t>
            </a:r>
            <a:endParaRPr/>
          </a:p>
        </p:txBody>
      </p:sp>
      <p:sp>
        <p:nvSpPr>
          <p:cNvPr id="468" name="Google Shape;468;p47"/>
          <p:cNvSpPr txBox="1"/>
          <p:nvPr>
            <p:ph idx="4294967295" type="body"/>
          </p:nvPr>
        </p:nvSpPr>
        <p:spPr>
          <a:xfrm>
            <a:off x="6069050" y="2701638"/>
            <a:ext cx="20244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mobile</a:t>
            </a:r>
            <a:endParaRPr b="1" sz="1700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700"/>
              <a:t>a</a:t>
            </a:r>
            <a:r>
              <a:rPr b="1" lang="en" sz="1700"/>
              <a:t>pplication</a:t>
            </a:r>
            <a:endParaRPr/>
          </a:p>
        </p:txBody>
      </p:sp>
      <p:sp>
        <p:nvSpPr>
          <p:cNvPr id="469" name="Google Shape;469;p47"/>
          <p:cNvSpPr txBox="1"/>
          <p:nvPr>
            <p:ph idx="4294967295" type="body"/>
          </p:nvPr>
        </p:nvSpPr>
        <p:spPr>
          <a:xfrm>
            <a:off x="3428287" y="2701638"/>
            <a:ext cx="20244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a</a:t>
            </a:r>
            <a:r>
              <a:rPr b="1" lang="en" sz="1700"/>
              <a:t>ccommodation</a:t>
            </a:r>
            <a:r>
              <a:rPr b="1" lang="en" sz="1700"/>
              <a:t> data</a:t>
            </a:r>
            <a:endParaRPr/>
          </a:p>
        </p:txBody>
      </p:sp>
      <p:sp>
        <p:nvSpPr>
          <p:cNvPr id="470" name="Google Shape;470;p47"/>
          <p:cNvSpPr txBox="1"/>
          <p:nvPr>
            <p:ph type="title"/>
          </p:nvPr>
        </p:nvSpPr>
        <p:spPr>
          <a:xfrm>
            <a:off x="831800" y="539500"/>
            <a:ext cx="74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taking our tool to the </a:t>
            </a:r>
            <a:r>
              <a:rPr lang="en">
                <a:highlight>
                  <a:srgbClr val="C27BA0"/>
                </a:highlight>
              </a:rPr>
              <a:t>next level</a:t>
            </a:r>
            <a:endParaRPr>
              <a:highlight>
                <a:srgbClr val="C27BA0"/>
              </a:highlight>
            </a:endParaRPr>
          </a:p>
        </p:txBody>
      </p:sp>
      <p:sp>
        <p:nvSpPr>
          <p:cNvPr id="471" name="Google Shape;47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47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 | ANALYZATION | REALIZATION | ILLUSTRATION | </a:t>
            </a:r>
            <a:r>
              <a:rPr lang="en" sz="1000">
                <a:solidFill>
                  <a:srgbClr val="C27BA0"/>
                </a:solidFill>
                <a:latin typeface="Lexend Deca"/>
                <a:ea typeface="Lexend Deca"/>
                <a:cs typeface="Lexend Deca"/>
                <a:sym typeface="Lexend Deca"/>
              </a:rPr>
              <a:t>CONTINUATION</a:t>
            </a:r>
            <a:endParaRPr sz="1000">
              <a:solidFill>
                <a:srgbClr val="C27BA0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73" name="Google Shape;4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617" y="1798728"/>
            <a:ext cx="824920" cy="82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6608" y="1798728"/>
            <a:ext cx="824920" cy="82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>
            <p:ph idx="15" type="title"/>
          </p:nvPr>
        </p:nvSpPr>
        <p:spPr>
          <a:xfrm>
            <a:off x="-133025" y="158500"/>
            <a:ext cx="941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b="1" lang="en"/>
              <a:t>team</a:t>
            </a:r>
            <a:r>
              <a:rPr lang="en"/>
              <a:t> says 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48"/>
          <p:cNvGrpSpPr/>
          <p:nvPr/>
        </p:nvGrpSpPr>
        <p:grpSpPr>
          <a:xfrm>
            <a:off x="1201526" y="1127955"/>
            <a:ext cx="6958612" cy="2940690"/>
            <a:chOff x="1191076" y="1516980"/>
            <a:chExt cx="6958612" cy="2940690"/>
          </a:xfrm>
        </p:grpSpPr>
        <p:pic>
          <p:nvPicPr>
            <p:cNvPr id="481" name="Google Shape;481;p48"/>
            <p:cNvPicPr preferRelativeResize="0"/>
            <p:nvPr/>
          </p:nvPicPr>
          <p:blipFill rotWithShape="1">
            <a:blip r:embed="rId3">
              <a:alphaModFix/>
            </a:blip>
            <a:srcRect b="17918" l="29200" r="27230" t="17925"/>
            <a:stretch/>
          </p:blipFill>
          <p:spPr>
            <a:xfrm>
              <a:off x="3006125" y="1517446"/>
              <a:ext cx="1316700" cy="13167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2" name="Google Shape;482;p48"/>
            <p:cNvPicPr preferRelativeResize="0"/>
            <p:nvPr/>
          </p:nvPicPr>
          <p:blipFill rotWithShape="1">
            <a:blip r:embed="rId4">
              <a:alphaModFix/>
            </a:blip>
            <a:srcRect b="33337" l="0" r="0" t="0"/>
            <a:stretch/>
          </p:blipFill>
          <p:spPr>
            <a:xfrm>
              <a:off x="4821175" y="1541454"/>
              <a:ext cx="1316700" cy="13167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3" name="Google Shape;483;p48"/>
            <p:cNvPicPr preferRelativeResize="0"/>
            <p:nvPr/>
          </p:nvPicPr>
          <p:blipFill rotWithShape="1">
            <a:blip r:embed="rId5">
              <a:alphaModFix/>
            </a:blip>
            <a:srcRect b="1681" l="0" r="0" t="0"/>
            <a:stretch/>
          </p:blipFill>
          <p:spPr>
            <a:xfrm>
              <a:off x="6636224" y="1517446"/>
              <a:ext cx="1316700" cy="13167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484" name="Google Shape;484;p48"/>
            <p:cNvPicPr preferRelativeResize="0"/>
            <p:nvPr/>
          </p:nvPicPr>
          <p:blipFill rotWithShape="1">
            <a:blip r:embed="rId6">
              <a:alphaModFix/>
            </a:blip>
            <a:srcRect b="0" l="18270" r="15000" t="0"/>
            <a:stretch/>
          </p:blipFill>
          <p:spPr>
            <a:xfrm>
              <a:off x="1191076" y="1516980"/>
              <a:ext cx="1316700" cy="13167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485" name="Google Shape;485;p48"/>
            <p:cNvGrpSpPr/>
            <p:nvPr/>
          </p:nvGrpSpPr>
          <p:grpSpPr>
            <a:xfrm>
              <a:off x="1242107" y="3113002"/>
              <a:ext cx="1214888" cy="1344667"/>
              <a:chOff x="0" y="-19050"/>
              <a:chExt cx="3239700" cy="3585780"/>
            </a:xfrm>
          </p:grpSpPr>
          <p:sp>
            <p:nvSpPr>
              <p:cNvPr id="486" name="Google Shape;486;p48"/>
              <p:cNvSpPr txBox="1"/>
              <p:nvPr/>
            </p:nvSpPr>
            <p:spPr>
              <a:xfrm>
                <a:off x="0" y="-19050"/>
                <a:ext cx="32397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 u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b="1" lang="en" sz="15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Katja Bucher </a:t>
                </a:r>
                <a:endParaRPr sz="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87" name="Google Shape;487;p48"/>
              <p:cNvSpPr txBox="1"/>
              <p:nvPr/>
            </p:nvSpPr>
            <p:spPr>
              <a:xfrm>
                <a:off x="0" y="816630"/>
                <a:ext cx="3239700" cy="275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7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Email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+49 157 378 22119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8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LinkedIn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9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GitHub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88" name="Google Shape;488;p48"/>
            <p:cNvGrpSpPr/>
            <p:nvPr/>
          </p:nvGrpSpPr>
          <p:grpSpPr>
            <a:xfrm>
              <a:off x="2937551" y="3113000"/>
              <a:ext cx="1454062" cy="1344663"/>
              <a:chOff x="-318938" y="-19056"/>
              <a:chExt cx="3877500" cy="3585767"/>
            </a:xfrm>
          </p:grpSpPr>
          <p:sp>
            <p:nvSpPr>
              <p:cNvPr id="489" name="Google Shape;489;p48"/>
              <p:cNvSpPr txBox="1"/>
              <p:nvPr/>
            </p:nvSpPr>
            <p:spPr>
              <a:xfrm>
                <a:off x="122454" y="-19056"/>
                <a:ext cx="2994600" cy="13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5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Phillip Lvov</a:t>
                </a:r>
                <a:endParaRPr sz="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90" name="Google Shape;490;p48"/>
              <p:cNvSpPr txBox="1"/>
              <p:nvPr/>
            </p:nvSpPr>
            <p:spPr>
              <a:xfrm>
                <a:off x="-318938" y="816610"/>
                <a:ext cx="3877500" cy="275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10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Email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+49 151 236 11111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11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LinkedIn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12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GitHub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91" name="Google Shape;491;p48"/>
            <p:cNvGrpSpPr/>
            <p:nvPr/>
          </p:nvGrpSpPr>
          <p:grpSpPr>
            <a:xfrm>
              <a:off x="4457865" y="3113000"/>
              <a:ext cx="2043563" cy="1342788"/>
              <a:chOff x="-1104887" y="-19056"/>
              <a:chExt cx="5449500" cy="3580767"/>
            </a:xfrm>
          </p:grpSpPr>
          <p:sp>
            <p:nvSpPr>
              <p:cNvPr id="492" name="Google Shape;492;p48"/>
              <p:cNvSpPr txBox="1"/>
              <p:nvPr/>
            </p:nvSpPr>
            <p:spPr>
              <a:xfrm>
                <a:off x="-1104887" y="-19056"/>
                <a:ext cx="54495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Daniel Paul Quaintrell </a:t>
                </a:r>
                <a:endParaRPr sz="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93" name="Google Shape;493;p48"/>
              <p:cNvSpPr txBox="1"/>
              <p:nvPr/>
            </p:nvSpPr>
            <p:spPr>
              <a:xfrm>
                <a:off x="-1037393" y="811610"/>
                <a:ext cx="5156400" cy="275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13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Email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+49 162 727 3311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14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LinkedIn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15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GitHub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494" name="Google Shape;494;p48"/>
            <p:cNvGrpSpPr/>
            <p:nvPr/>
          </p:nvGrpSpPr>
          <p:grpSpPr>
            <a:xfrm>
              <a:off x="6508376" y="3113000"/>
              <a:ext cx="1641312" cy="1344663"/>
              <a:chOff x="-476977" y="-19056"/>
              <a:chExt cx="4376832" cy="3585767"/>
            </a:xfrm>
          </p:grpSpPr>
          <p:sp>
            <p:nvSpPr>
              <p:cNvPr id="495" name="Google Shape;495;p48"/>
              <p:cNvSpPr txBox="1"/>
              <p:nvPr/>
            </p:nvSpPr>
            <p:spPr>
              <a:xfrm>
                <a:off x="-476977" y="-19056"/>
                <a:ext cx="4193700" cy="13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5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Pracheta Rana</a:t>
                </a:r>
                <a:endParaRPr sz="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496" name="Google Shape;496;p48"/>
              <p:cNvSpPr txBox="1"/>
              <p:nvPr/>
            </p:nvSpPr>
            <p:spPr>
              <a:xfrm>
                <a:off x="-136044" y="816610"/>
                <a:ext cx="4035900" cy="275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16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Email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Phone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17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LinkedIn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uFill>
                      <a:noFill/>
                    </a:uFill>
                    <a:latin typeface="Barlow"/>
                    <a:ea typeface="Barlow"/>
                    <a:cs typeface="Barlow"/>
                    <a:sym typeface="Barlow"/>
                    <a:hlinkClick r:id="rId18">
                      <a:extLst>
                        <a:ext uri="{A12FA001-AC4F-418D-AE19-62706E023703}">
                          <ahyp:hlinkClr val="tx"/>
                        </a:ext>
                      </a:extLst>
                    </a:hlinkClick>
                  </a:rPr>
                  <a:t>GitHub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sp>
        <p:nvSpPr>
          <p:cNvPr id="497" name="Google Shape;49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8" name="Google Shape;498;p48"/>
          <p:cNvGrpSpPr/>
          <p:nvPr/>
        </p:nvGrpSpPr>
        <p:grpSpPr>
          <a:xfrm>
            <a:off x="785625" y="2987950"/>
            <a:ext cx="294100" cy="1141792"/>
            <a:chOff x="252225" y="3292750"/>
            <a:chExt cx="294100" cy="1141792"/>
          </a:xfrm>
        </p:grpSpPr>
        <p:pic>
          <p:nvPicPr>
            <p:cNvPr id="499" name="Google Shape;499;p48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274663" y="3612250"/>
              <a:ext cx="249225" cy="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48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268708" y="4173408"/>
              <a:ext cx="261134" cy="261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48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252225" y="3292750"/>
              <a:ext cx="294100" cy="29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48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268708" y="3886875"/>
              <a:ext cx="261134" cy="2611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48"/>
          <p:cNvGrpSpPr/>
          <p:nvPr/>
        </p:nvGrpSpPr>
        <p:grpSpPr>
          <a:xfrm>
            <a:off x="1054944" y="4192076"/>
            <a:ext cx="7034112" cy="918149"/>
            <a:chOff x="1054944" y="4192076"/>
            <a:chExt cx="7034112" cy="918149"/>
          </a:xfrm>
        </p:grpSpPr>
        <p:pic>
          <p:nvPicPr>
            <p:cNvPr id="504" name="Google Shape;504;p48"/>
            <p:cNvPicPr preferRelativeResize="0"/>
            <p:nvPr/>
          </p:nvPicPr>
          <p:blipFill rotWithShape="1">
            <a:blip r:embed="rId23">
              <a:alphaModFix/>
            </a:blip>
            <a:srcRect b="6211" l="7107" r="5898" t="6053"/>
            <a:stretch/>
          </p:blipFill>
          <p:spPr>
            <a:xfrm>
              <a:off x="2081546" y="4195825"/>
              <a:ext cx="906300" cy="914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05" name="Google Shape;505;p48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100048" y="419582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06" name="Google Shape;506;p48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179855" y="4195825"/>
              <a:ext cx="898500" cy="914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507" name="Google Shape;507;p48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153253" y="4195813"/>
              <a:ext cx="914401" cy="91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48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054944" y="419582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509" name="Google Shape;509;p48"/>
            <p:cNvGrpSpPr/>
            <p:nvPr/>
          </p:nvGrpSpPr>
          <p:grpSpPr>
            <a:xfrm>
              <a:off x="4126650" y="4192076"/>
              <a:ext cx="914400" cy="914400"/>
              <a:chOff x="5460700" y="4192076"/>
              <a:chExt cx="914400" cy="914400"/>
            </a:xfrm>
          </p:grpSpPr>
          <p:sp>
            <p:nvSpPr>
              <p:cNvPr id="510" name="Google Shape;510;p48"/>
              <p:cNvSpPr/>
              <p:nvPr/>
            </p:nvSpPr>
            <p:spPr>
              <a:xfrm>
                <a:off x="5460700" y="4192076"/>
                <a:ext cx="914400" cy="914400"/>
              </a:xfrm>
              <a:prstGeom prst="ellipse">
                <a:avLst/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511" name="Google Shape;511;p48"/>
              <p:cNvPicPr preferRelativeResize="0"/>
              <p:nvPr/>
            </p:nvPicPr>
            <p:blipFill rotWithShape="1">
              <a:blip r:embed="rId28">
                <a:alphaModFix/>
              </a:blip>
              <a:srcRect b="0" l="0" r="60949" t="0"/>
              <a:stretch/>
            </p:blipFill>
            <p:spPr>
              <a:xfrm>
                <a:off x="5649894" y="4402365"/>
                <a:ext cx="580186" cy="4297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2" name="Google Shape;512;p48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7190557" y="4206062"/>
              <a:ext cx="898499" cy="8866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</a:t>
            </a:r>
            <a:r>
              <a:rPr b="1" lang="en"/>
              <a:t>team</a:t>
            </a:r>
            <a:r>
              <a:rPr lang="en"/>
              <a:t> behind the effort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35"/>
          <p:cNvGrpSpPr/>
          <p:nvPr/>
        </p:nvGrpSpPr>
        <p:grpSpPr>
          <a:xfrm>
            <a:off x="1191076" y="1516980"/>
            <a:ext cx="6860236" cy="2832915"/>
            <a:chOff x="1191076" y="1516980"/>
            <a:chExt cx="6860236" cy="2832915"/>
          </a:xfrm>
        </p:grpSpPr>
        <p:pic>
          <p:nvPicPr>
            <p:cNvPr id="242" name="Google Shape;242;p35"/>
            <p:cNvPicPr preferRelativeResize="0"/>
            <p:nvPr/>
          </p:nvPicPr>
          <p:blipFill rotWithShape="1">
            <a:blip r:embed="rId3">
              <a:alphaModFix/>
            </a:blip>
            <a:srcRect b="17918" l="29200" r="27230" t="17925"/>
            <a:stretch/>
          </p:blipFill>
          <p:spPr>
            <a:xfrm>
              <a:off x="3006125" y="1517446"/>
              <a:ext cx="1316700" cy="13167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43" name="Google Shape;243;p35"/>
            <p:cNvPicPr preferRelativeResize="0"/>
            <p:nvPr/>
          </p:nvPicPr>
          <p:blipFill rotWithShape="1">
            <a:blip r:embed="rId4">
              <a:alphaModFix/>
            </a:blip>
            <a:srcRect b="33337" l="0" r="0" t="0"/>
            <a:stretch/>
          </p:blipFill>
          <p:spPr>
            <a:xfrm>
              <a:off x="4821175" y="1541454"/>
              <a:ext cx="1316700" cy="13167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44" name="Google Shape;244;p35"/>
            <p:cNvPicPr preferRelativeResize="0"/>
            <p:nvPr/>
          </p:nvPicPr>
          <p:blipFill rotWithShape="1">
            <a:blip r:embed="rId5">
              <a:alphaModFix/>
            </a:blip>
            <a:srcRect b="1681" l="0" r="0" t="0"/>
            <a:stretch/>
          </p:blipFill>
          <p:spPr>
            <a:xfrm>
              <a:off x="6636224" y="1517446"/>
              <a:ext cx="1316700" cy="13167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45" name="Google Shape;245;p35"/>
            <p:cNvPicPr preferRelativeResize="0"/>
            <p:nvPr/>
          </p:nvPicPr>
          <p:blipFill rotWithShape="1">
            <a:blip r:embed="rId6">
              <a:alphaModFix/>
            </a:blip>
            <a:srcRect b="0" l="18270" r="15000" t="0"/>
            <a:stretch/>
          </p:blipFill>
          <p:spPr>
            <a:xfrm>
              <a:off x="1191076" y="1516980"/>
              <a:ext cx="1316700" cy="1316700"/>
            </a:xfrm>
            <a:prstGeom prst="ellipse">
              <a:avLst/>
            </a:prstGeom>
            <a:noFill/>
            <a:ln>
              <a:noFill/>
            </a:ln>
          </p:spPr>
        </p:pic>
        <p:grpSp>
          <p:nvGrpSpPr>
            <p:cNvPr id="246" name="Google Shape;246;p35"/>
            <p:cNvGrpSpPr/>
            <p:nvPr/>
          </p:nvGrpSpPr>
          <p:grpSpPr>
            <a:xfrm>
              <a:off x="1242107" y="3113002"/>
              <a:ext cx="1214888" cy="1236892"/>
              <a:chOff x="0" y="-19050"/>
              <a:chExt cx="3239700" cy="3298380"/>
            </a:xfrm>
          </p:grpSpPr>
          <p:sp>
            <p:nvSpPr>
              <p:cNvPr id="247" name="Google Shape;247;p35"/>
              <p:cNvSpPr txBox="1"/>
              <p:nvPr/>
            </p:nvSpPr>
            <p:spPr>
              <a:xfrm>
                <a:off x="0" y="-19050"/>
                <a:ext cx="32397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 u="none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</a:t>
                </a:r>
                <a:r>
                  <a:rPr b="1" lang="en" sz="15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Katja Bucher </a:t>
                </a:r>
                <a:endParaRPr sz="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48" name="Google Shape;248;p35"/>
              <p:cNvSpPr txBox="1"/>
              <p:nvPr/>
            </p:nvSpPr>
            <p:spPr>
              <a:xfrm>
                <a:off x="0" y="816630"/>
                <a:ext cx="3239700" cy="246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B.A. Finance, Accounting,</a:t>
                </a: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 HR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Former Investment Manager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49" name="Google Shape;249;p35"/>
            <p:cNvGrpSpPr/>
            <p:nvPr/>
          </p:nvGrpSpPr>
          <p:grpSpPr>
            <a:xfrm>
              <a:off x="2937551" y="3113000"/>
              <a:ext cx="1454063" cy="1082988"/>
              <a:chOff x="-318938" y="-19056"/>
              <a:chExt cx="3877500" cy="2887967"/>
            </a:xfrm>
          </p:grpSpPr>
          <p:sp>
            <p:nvSpPr>
              <p:cNvPr id="250" name="Google Shape;250;p35"/>
              <p:cNvSpPr txBox="1"/>
              <p:nvPr/>
            </p:nvSpPr>
            <p:spPr>
              <a:xfrm>
                <a:off x="122454" y="-19056"/>
                <a:ext cx="2994600" cy="13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5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Phillip Lvov</a:t>
                </a:r>
                <a:endParaRPr sz="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51" name="Google Shape;251;p35"/>
              <p:cNvSpPr txBox="1"/>
              <p:nvPr/>
            </p:nvSpPr>
            <p:spPr>
              <a:xfrm>
                <a:off x="-318938" y="816610"/>
                <a:ext cx="3877500" cy="205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B.A. Sales-MGMT &amp; </a:t>
                </a:r>
                <a:b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</a:b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Business Administration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Former Sales Controller and Sales Planner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52" name="Google Shape;252;p35"/>
            <p:cNvGrpSpPr/>
            <p:nvPr/>
          </p:nvGrpSpPr>
          <p:grpSpPr>
            <a:xfrm>
              <a:off x="4457865" y="3113000"/>
              <a:ext cx="2043563" cy="1236888"/>
              <a:chOff x="-1104887" y="-19056"/>
              <a:chExt cx="5449500" cy="3298367"/>
            </a:xfrm>
          </p:grpSpPr>
          <p:sp>
            <p:nvSpPr>
              <p:cNvPr id="253" name="Google Shape;253;p35"/>
              <p:cNvSpPr txBox="1"/>
              <p:nvPr/>
            </p:nvSpPr>
            <p:spPr>
              <a:xfrm>
                <a:off x="-1104887" y="-19056"/>
                <a:ext cx="54495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Daniel Paul Quaintrell </a:t>
                </a:r>
                <a:endParaRPr sz="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54" name="Google Shape;254;p35"/>
              <p:cNvSpPr txBox="1"/>
              <p:nvPr/>
            </p:nvSpPr>
            <p:spPr>
              <a:xfrm>
                <a:off x="-136059" y="816610"/>
                <a:ext cx="3647400" cy="246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B.A. Philosophy &amp; Linguistics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t/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Part-Time Writer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and Hobby Astronomer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  <p:grpSp>
          <p:nvGrpSpPr>
            <p:cNvPr id="255" name="Google Shape;255;p35"/>
            <p:cNvGrpSpPr/>
            <p:nvPr/>
          </p:nvGrpSpPr>
          <p:grpSpPr>
            <a:xfrm>
              <a:off x="6508375" y="3113000"/>
              <a:ext cx="1542938" cy="1236891"/>
              <a:chOff x="-476978" y="-19056"/>
              <a:chExt cx="4114500" cy="3298376"/>
            </a:xfrm>
          </p:grpSpPr>
          <p:sp>
            <p:nvSpPr>
              <p:cNvPr id="256" name="Google Shape;256;p35"/>
              <p:cNvSpPr txBox="1"/>
              <p:nvPr/>
            </p:nvSpPr>
            <p:spPr>
              <a:xfrm>
                <a:off x="-476978" y="-19056"/>
                <a:ext cx="4035900" cy="13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hlink"/>
                  </a:buClr>
                  <a:buFont typeface="Arial"/>
                  <a:buNone/>
                </a:pPr>
                <a:r>
                  <a:rPr b="1" lang="en" sz="1500">
                    <a:solidFill>
                      <a:schemeClr val="dk1"/>
                    </a:solidFill>
                    <a:latin typeface="Barlow"/>
                    <a:ea typeface="Barlow"/>
                    <a:cs typeface="Barlow"/>
                    <a:sym typeface="Barlow"/>
                  </a:rPr>
                  <a:t> Pracheta Rana</a:t>
                </a:r>
                <a:endParaRPr sz="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57" name="Google Shape;257;p35"/>
              <p:cNvSpPr txBox="1"/>
              <p:nvPr/>
            </p:nvSpPr>
            <p:spPr>
              <a:xfrm>
                <a:off x="-398378" y="816620"/>
                <a:ext cx="4035900" cy="246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M.Sc. in Evolutionary Biology and Biodiversity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999999"/>
                    </a:solidFill>
                    <a:latin typeface="Barlow"/>
                    <a:ea typeface="Barlow"/>
                    <a:cs typeface="Barlow"/>
                    <a:sym typeface="Barlow"/>
                  </a:rPr>
                  <a:t>Former Biology Researcher</a:t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  <a:p>
                <a:pPr indent="0" lvl="0" marL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solidFill>
                    <a:srgbClr val="999999"/>
                  </a:solidFill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</p:grpSp>
      </p:grpSp>
      <p:sp>
        <p:nvSpPr>
          <p:cNvPr id="258" name="Google Shape;25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4" name="Google Shape;264;p36"/>
          <p:cNvGraphicFramePr/>
          <p:nvPr/>
        </p:nvGraphicFramePr>
        <p:xfrm>
          <a:off x="720000" y="1909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{4F2FCBB0-F7FD-45A0-A829-316A5D42412D}</a:tableStyleId>
              </a:tblPr>
              <a:tblGrid>
                <a:gridCol w="2619875"/>
                <a:gridCol w="5084125"/>
              </a:tblGrid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CONCEPTUALIZATION</a:t>
                      </a:r>
                      <a:endParaRPr b="1" sz="1300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the issue, mental process and our solution</a:t>
                      </a:r>
                      <a:endParaRPr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ANALYZATION</a:t>
                      </a:r>
                      <a:endParaRPr b="1" sz="1300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our process on getting to know our target group and data</a:t>
                      </a:r>
                      <a:endParaRPr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REALIZATION</a:t>
                      </a:r>
                      <a:endParaRPr b="1" sz="1300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what have we done and how does our product work?</a:t>
                      </a:r>
                      <a:endParaRPr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ILLUSTRATION</a:t>
                      </a:r>
                      <a:endParaRPr b="1" sz="1300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live demo</a:t>
                      </a:r>
                      <a:endParaRPr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Lexend Deca"/>
                          <a:ea typeface="Lexend Deca"/>
                          <a:cs typeface="Lexend Deca"/>
                          <a:sym typeface="Lexend Deca"/>
                        </a:rPr>
                        <a:t>CONTINUATION</a:t>
                      </a:r>
                      <a:endParaRPr b="1" sz="1300">
                        <a:solidFill>
                          <a:schemeClr val="dk1"/>
                        </a:solidFill>
                        <a:latin typeface="Lexend Deca"/>
                        <a:ea typeface="Lexend Deca"/>
                        <a:cs typeface="Lexend Deca"/>
                        <a:sym typeface="Lexend Dec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tamaran"/>
                          <a:ea typeface="Catamaran"/>
                          <a:cs typeface="Catamaran"/>
                          <a:sym typeface="Catamaran"/>
                        </a:rPr>
                        <a:t>taking it to the next level!</a:t>
                      </a:r>
                      <a:endParaRPr sz="1000">
                        <a:solidFill>
                          <a:schemeClr val="dk1"/>
                        </a:solidFill>
                        <a:latin typeface="Catamaran"/>
                        <a:ea typeface="Catamaran"/>
                        <a:cs typeface="Catamaran"/>
                        <a:sym typeface="Catamara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6"/>
          <p:cNvSpPr/>
          <p:nvPr/>
        </p:nvSpPr>
        <p:spPr>
          <a:xfrm>
            <a:off x="699500" y="3777225"/>
            <a:ext cx="7737900" cy="81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magine..</a:t>
            </a:r>
            <a:endParaRPr/>
          </a:p>
        </p:txBody>
      </p:sp>
      <p:sp>
        <p:nvSpPr>
          <p:cNvPr id="272" name="Google Shape;272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ou are an employee and are allowed to work </a:t>
            </a:r>
            <a:r>
              <a:rPr b="1" lang="en"/>
              <a:t>100% remotely.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ou want to travel to different countries, </a:t>
            </a:r>
            <a:r>
              <a:rPr b="1" lang="en"/>
              <a:t>stay and work </a:t>
            </a:r>
            <a:r>
              <a:rPr lang="en"/>
              <a:t>there or you're going to be an </a:t>
            </a:r>
            <a:r>
              <a:rPr b="1" lang="en"/>
              <a:t>expat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you want to check which locations are in </a:t>
            </a:r>
            <a:r>
              <a:rPr b="1" lang="en"/>
              <a:t>your budget</a:t>
            </a:r>
            <a:r>
              <a:rPr lang="en"/>
              <a:t> and </a:t>
            </a:r>
            <a:r>
              <a:rPr b="1" lang="en"/>
              <a:t>suit your preferences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 would you go about that?</a:t>
            </a:r>
            <a:endParaRPr/>
          </a:p>
        </p:txBody>
      </p:sp>
      <p:sp>
        <p:nvSpPr>
          <p:cNvPr id="273" name="Google Shape;273;p37"/>
          <p:cNvSpPr/>
          <p:nvPr/>
        </p:nvSpPr>
        <p:spPr>
          <a:xfrm>
            <a:off x="5017125" y="4465075"/>
            <a:ext cx="512400" cy="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idx="4294967295" type="body"/>
          </p:nvPr>
        </p:nvSpPr>
        <p:spPr>
          <a:xfrm>
            <a:off x="617250" y="2617563"/>
            <a:ext cx="7909500" cy="1854600"/>
          </a:xfrm>
          <a:prstGeom prst="rect">
            <a:avLst/>
          </a:prstGeom>
          <a:noFill/>
          <a:ln cap="flat" cmpd="sng" w="3810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280" name="Google Shape;280;p38"/>
          <p:cNvSpPr/>
          <p:nvPr/>
        </p:nvSpPr>
        <p:spPr>
          <a:xfrm>
            <a:off x="7013300" y="-27075"/>
            <a:ext cx="1869900" cy="851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8"/>
          <p:cNvSpPr txBox="1"/>
          <p:nvPr>
            <p:ph type="title"/>
          </p:nvPr>
        </p:nvSpPr>
        <p:spPr>
          <a:xfrm>
            <a:off x="1357475" y="539500"/>
            <a:ext cx="642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agony of choice…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8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D7E6B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</a:t>
            </a: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| ANALYZATION | REALIZATION | ILLUSTRATION | CONTINUATION</a:t>
            </a:r>
            <a:endParaRPr sz="1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83" name="Google Shape;283;p38"/>
          <p:cNvSpPr txBox="1"/>
          <p:nvPr>
            <p:ph idx="4294967295" type="body"/>
          </p:nvPr>
        </p:nvSpPr>
        <p:spPr>
          <a:xfrm>
            <a:off x="617375" y="1251500"/>
            <a:ext cx="2565000" cy="572700"/>
          </a:xfrm>
          <a:prstGeom prst="rect">
            <a:avLst/>
          </a:prstGeom>
          <a:solidFill>
            <a:srgbClr val="9FA0A4"/>
          </a:solidFill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m</a:t>
            </a:r>
            <a:r>
              <a:rPr b="1" lang="en" sz="1700"/>
              <a:t>any different sources</a:t>
            </a:r>
            <a:endParaRPr b="1" sz="1700"/>
          </a:p>
        </p:txBody>
      </p:sp>
      <p:sp>
        <p:nvSpPr>
          <p:cNvPr id="284" name="Google Shape;284;p38"/>
          <p:cNvSpPr txBox="1"/>
          <p:nvPr>
            <p:ph idx="4294967295" type="body"/>
          </p:nvPr>
        </p:nvSpPr>
        <p:spPr>
          <a:xfrm>
            <a:off x="3289625" y="1251500"/>
            <a:ext cx="2565000" cy="572700"/>
          </a:xfrm>
          <a:prstGeom prst="rect">
            <a:avLst/>
          </a:prstGeom>
          <a:solidFill>
            <a:srgbClr val="9FA0A4"/>
          </a:solidFill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700"/>
              <a:t>n</a:t>
            </a:r>
            <a:r>
              <a:rPr b="1" lang="en" sz="1700"/>
              <a:t>o comparability between locations</a:t>
            </a:r>
            <a:endParaRPr b="1" sz="1700"/>
          </a:p>
        </p:txBody>
      </p:sp>
      <p:sp>
        <p:nvSpPr>
          <p:cNvPr id="285" name="Google Shape;285;p38"/>
          <p:cNvSpPr txBox="1"/>
          <p:nvPr>
            <p:ph idx="4294967295" type="body"/>
          </p:nvPr>
        </p:nvSpPr>
        <p:spPr>
          <a:xfrm>
            <a:off x="5961875" y="1251500"/>
            <a:ext cx="2565000" cy="572700"/>
          </a:xfrm>
          <a:prstGeom prst="rect">
            <a:avLst/>
          </a:prstGeom>
          <a:solidFill>
            <a:srgbClr val="9FA0A4"/>
          </a:solidFill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differing factors</a:t>
            </a:r>
            <a:endParaRPr b="1" sz="1700"/>
          </a:p>
        </p:txBody>
      </p:sp>
      <p:sp>
        <p:nvSpPr>
          <p:cNvPr id="286" name="Google Shape;286;p38"/>
          <p:cNvSpPr txBox="1"/>
          <p:nvPr>
            <p:ph idx="4294967295" type="body"/>
          </p:nvPr>
        </p:nvSpPr>
        <p:spPr>
          <a:xfrm>
            <a:off x="693450" y="2699563"/>
            <a:ext cx="2488800" cy="572700"/>
          </a:xfrm>
          <a:prstGeom prst="rect">
            <a:avLst/>
          </a:prstGeom>
          <a:solidFill>
            <a:srgbClr val="E6B8AF"/>
          </a:solidFill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unified</a:t>
            </a:r>
            <a:endParaRPr b="1" sz="1700"/>
          </a:p>
        </p:txBody>
      </p:sp>
      <p:sp>
        <p:nvSpPr>
          <p:cNvPr id="287" name="Google Shape;287;p38"/>
          <p:cNvSpPr txBox="1"/>
          <p:nvPr>
            <p:ph idx="4294967295" type="body"/>
          </p:nvPr>
        </p:nvSpPr>
        <p:spPr>
          <a:xfrm>
            <a:off x="3289500" y="2699550"/>
            <a:ext cx="2565000" cy="572700"/>
          </a:xfrm>
          <a:prstGeom prst="rect">
            <a:avLst/>
          </a:prstGeom>
          <a:solidFill>
            <a:srgbClr val="E6B8AF"/>
          </a:solidFill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structured</a:t>
            </a:r>
            <a:endParaRPr b="1" sz="1700"/>
          </a:p>
        </p:txBody>
      </p:sp>
      <p:sp>
        <p:nvSpPr>
          <p:cNvPr id="288" name="Google Shape;288;p38"/>
          <p:cNvSpPr txBox="1"/>
          <p:nvPr>
            <p:ph idx="4294967295" type="body"/>
          </p:nvPr>
        </p:nvSpPr>
        <p:spPr>
          <a:xfrm>
            <a:off x="5961750" y="2699563"/>
            <a:ext cx="2488800" cy="572700"/>
          </a:xfrm>
          <a:prstGeom prst="rect">
            <a:avLst/>
          </a:prstGeom>
          <a:solidFill>
            <a:srgbClr val="E6B8AF"/>
          </a:solidFill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normalized</a:t>
            </a:r>
            <a:endParaRPr b="1" sz="1700"/>
          </a:p>
        </p:txBody>
      </p:sp>
      <p:sp>
        <p:nvSpPr>
          <p:cNvPr id="289" name="Google Shape;289;p38"/>
          <p:cNvSpPr txBox="1"/>
          <p:nvPr>
            <p:ph idx="4294967295" type="body"/>
          </p:nvPr>
        </p:nvSpPr>
        <p:spPr>
          <a:xfrm>
            <a:off x="693450" y="3334937"/>
            <a:ext cx="7757100" cy="1064400"/>
          </a:xfrm>
          <a:prstGeom prst="rect">
            <a:avLst/>
          </a:prstGeom>
          <a:solidFill>
            <a:srgbClr val="DD7E6B"/>
          </a:solidFill>
        </p:spPr>
        <p:txBody>
          <a:bodyPr anchorCtr="0" anchor="ctr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Lexend Deca"/>
                <a:ea typeface="Lexend Deca"/>
                <a:cs typeface="Lexend Deca"/>
                <a:sym typeface="Lexend Deca"/>
              </a:rPr>
              <a:t>data driven solution</a:t>
            </a:r>
            <a:endParaRPr sz="350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90" name="Google Shape;290;p38"/>
          <p:cNvSpPr/>
          <p:nvPr/>
        </p:nvSpPr>
        <p:spPr>
          <a:xfrm rot="5400000">
            <a:off x="6917378" y="1963942"/>
            <a:ext cx="654000" cy="513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FA0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/>
          <p:nvPr/>
        </p:nvSpPr>
        <p:spPr>
          <a:xfrm rot="5400000">
            <a:off x="4245128" y="1963942"/>
            <a:ext cx="654000" cy="513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FA0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/>
          <p:nvPr/>
        </p:nvSpPr>
        <p:spPr>
          <a:xfrm rot="5400000">
            <a:off x="1610853" y="1963942"/>
            <a:ext cx="654000" cy="5139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9FA0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idx="4294967295" type="body"/>
          </p:nvPr>
        </p:nvSpPr>
        <p:spPr>
          <a:xfrm>
            <a:off x="1181375" y="2701650"/>
            <a:ext cx="11385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usability</a:t>
            </a:r>
            <a:endParaRPr/>
          </a:p>
        </p:txBody>
      </p:sp>
      <p:sp>
        <p:nvSpPr>
          <p:cNvPr id="299" name="Google Shape;299;p39"/>
          <p:cNvSpPr txBox="1"/>
          <p:nvPr>
            <p:ph idx="4294967295" type="body"/>
          </p:nvPr>
        </p:nvSpPr>
        <p:spPr>
          <a:xfrm>
            <a:off x="5938613" y="2701638"/>
            <a:ext cx="20244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significant results</a:t>
            </a:r>
            <a:endParaRPr/>
          </a:p>
        </p:txBody>
      </p:sp>
      <p:sp>
        <p:nvSpPr>
          <p:cNvPr id="300" name="Google Shape;300;p39"/>
          <p:cNvSpPr txBox="1"/>
          <p:nvPr>
            <p:ph idx="4294967295" type="body"/>
          </p:nvPr>
        </p:nvSpPr>
        <p:spPr>
          <a:xfrm>
            <a:off x="3297850" y="2701638"/>
            <a:ext cx="20244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1700"/>
              <a:t>easy to understand</a:t>
            </a:r>
            <a:endParaRPr/>
          </a:p>
        </p:txBody>
      </p:sp>
      <p:sp>
        <p:nvSpPr>
          <p:cNvPr id="301" name="Google Shape;301;p39"/>
          <p:cNvSpPr txBox="1"/>
          <p:nvPr>
            <p:ph type="title"/>
          </p:nvPr>
        </p:nvSpPr>
        <p:spPr>
          <a:xfrm>
            <a:off x="21350" y="3288456"/>
            <a:ext cx="91017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 </a:t>
            </a:r>
            <a:r>
              <a:rPr b="1" lang="en"/>
              <a:t>top 3 factors</a:t>
            </a:r>
            <a:r>
              <a:rPr lang="en"/>
              <a:t> for our</a:t>
            </a:r>
            <a:br>
              <a:rPr lang="en"/>
            </a:br>
            <a:r>
              <a:rPr b="1" lang="en"/>
              <a:t>interactive tableau dashboard</a:t>
            </a:r>
            <a:endParaRPr b="1"/>
          </a:p>
        </p:txBody>
      </p:sp>
      <p:sp>
        <p:nvSpPr>
          <p:cNvPr id="302" name="Google Shape;302;p39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D7E6B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</a:t>
            </a: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| ANALYZATION | REALIZATION | ILLUSTRATION | CONTINUATION</a:t>
            </a:r>
            <a:endParaRPr sz="1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303" name="Google Shape;303;p39"/>
          <p:cNvGrpSpPr/>
          <p:nvPr/>
        </p:nvGrpSpPr>
        <p:grpSpPr>
          <a:xfrm>
            <a:off x="1235617" y="1747380"/>
            <a:ext cx="6040442" cy="867425"/>
            <a:chOff x="1551779" y="1560660"/>
            <a:chExt cx="6040442" cy="867425"/>
          </a:xfrm>
        </p:grpSpPr>
        <p:grpSp>
          <p:nvGrpSpPr>
            <p:cNvPr id="304" name="Google Shape;304;p39"/>
            <p:cNvGrpSpPr/>
            <p:nvPr/>
          </p:nvGrpSpPr>
          <p:grpSpPr>
            <a:xfrm>
              <a:off x="6941705" y="1560678"/>
              <a:ext cx="650516" cy="867362"/>
              <a:chOff x="910723" y="1508212"/>
              <a:chExt cx="251660" cy="350166"/>
            </a:xfrm>
          </p:grpSpPr>
          <p:sp>
            <p:nvSpPr>
              <p:cNvPr id="305" name="Google Shape;305;p39"/>
              <p:cNvSpPr/>
              <p:nvPr/>
            </p:nvSpPr>
            <p:spPr>
              <a:xfrm>
                <a:off x="910723" y="1508212"/>
                <a:ext cx="251660" cy="350166"/>
              </a:xfrm>
              <a:custGeom>
                <a:rect b="b" l="l" r="r" t="t"/>
                <a:pathLst>
                  <a:path extrusionOk="0" h="11002" w="7907">
                    <a:moveTo>
                      <a:pt x="3942" y="334"/>
                    </a:moveTo>
                    <a:cubicBezTo>
                      <a:pt x="4132" y="334"/>
                      <a:pt x="4299" y="441"/>
                      <a:pt x="4394" y="608"/>
                    </a:cubicBezTo>
                    <a:cubicBezTo>
                      <a:pt x="4418" y="644"/>
                      <a:pt x="4466" y="679"/>
                      <a:pt x="4525" y="679"/>
                    </a:cubicBezTo>
                    <a:lnTo>
                      <a:pt x="5132" y="679"/>
                    </a:lnTo>
                    <a:cubicBezTo>
                      <a:pt x="5240" y="679"/>
                      <a:pt x="5311" y="763"/>
                      <a:pt x="5311" y="858"/>
                    </a:cubicBezTo>
                    <a:lnTo>
                      <a:pt x="5311" y="1382"/>
                    </a:lnTo>
                    <a:lnTo>
                      <a:pt x="2573" y="1382"/>
                    </a:lnTo>
                    <a:lnTo>
                      <a:pt x="2573" y="858"/>
                    </a:lnTo>
                    <a:cubicBezTo>
                      <a:pt x="2573" y="751"/>
                      <a:pt x="2668" y="679"/>
                      <a:pt x="2751" y="679"/>
                    </a:cubicBezTo>
                    <a:lnTo>
                      <a:pt x="3358" y="679"/>
                    </a:lnTo>
                    <a:cubicBezTo>
                      <a:pt x="3418" y="679"/>
                      <a:pt x="3466" y="644"/>
                      <a:pt x="3501" y="608"/>
                    </a:cubicBezTo>
                    <a:cubicBezTo>
                      <a:pt x="3585" y="441"/>
                      <a:pt x="3763" y="334"/>
                      <a:pt x="3942" y="334"/>
                    </a:cubicBezTo>
                    <a:close/>
                    <a:moveTo>
                      <a:pt x="7240" y="1013"/>
                    </a:moveTo>
                    <a:cubicBezTo>
                      <a:pt x="7442" y="1013"/>
                      <a:pt x="7609" y="1179"/>
                      <a:pt x="7609" y="1370"/>
                    </a:cubicBezTo>
                    <a:lnTo>
                      <a:pt x="7609" y="10323"/>
                    </a:lnTo>
                    <a:lnTo>
                      <a:pt x="7585" y="10323"/>
                    </a:lnTo>
                    <a:cubicBezTo>
                      <a:pt x="7585" y="10514"/>
                      <a:pt x="7430" y="10681"/>
                      <a:pt x="7228" y="10681"/>
                    </a:cubicBezTo>
                    <a:lnTo>
                      <a:pt x="691" y="10681"/>
                    </a:lnTo>
                    <a:cubicBezTo>
                      <a:pt x="501" y="10681"/>
                      <a:pt x="334" y="10514"/>
                      <a:pt x="334" y="10323"/>
                    </a:cubicBezTo>
                    <a:lnTo>
                      <a:pt x="334" y="1370"/>
                    </a:lnTo>
                    <a:cubicBezTo>
                      <a:pt x="334" y="1179"/>
                      <a:pt x="501" y="1013"/>
                      <a:pt x="691" y="1013"/>
                    </a:cubicBezTo>
                    <a:lnTo>
                      <a:pt x="2263" y="1013"/>
                    </a:lnTo>
                    <a:lnTo>
                      <a:pt x="2263" y="1537"/>
                    </a:lnTo>
                    <a:cubicBezTo>
                      <a:pt x="2263" y="1632"/>
                      <a:pt x="2335" y="1703"/>
                      <a:pt x="2418" y="1703"/>
                    </a:cubicBezTo>
                    <a:lnTo>
                      <a:pt x="5525" y="1703"/>
                    </a:lnTo>
                    <a:cubicBezTo>
                      <a:pt x="5609" y="1703"/>
                      <a:pt x="5680" y="1632"/>
                      <a:pt x="5680" y="1537"/>
                    </a:cubicBezTo>
                    <a:lnTo>
                      <a:pt x="5680" y="1013"/>
                    </a:lnTo>
                    <a:close/>
                    <a:moveTo>
                      <a:pt x="3954" y="1"/>
                    </a:moveTo>
                    <a:cubicBezTo>
                      <a:pt x="3692" y="1"/>
                      <a:pt x="3442" y="144"/>
                      <a:pt x="3275" y="346"/>
                    </a:cubicBezTo>
                    <a:lnTo>
                      <a:pt x="2751" y="346"/>
                    </a:lnTo>
                    <a:cubicBezTo>
                      <a:pt x="2525" y="346"/>
                      <a:pt x="2335" y="501"/>
                      <a:pt x="2275" y="691"/>
                    </a:cubicBezTo>
                    <a:lnTo>
                      <a:pt x="680" y="691"/>
                    </a:lnTo>
                    <a:cubicBezTo>
                      <a:pt x="310" y="691"/>
                      <a:pt x="1" y="989"/>
                      <a:pt x="1" y="1382"/>
                    </a:cubicBezTo>
                    <a:lnTo>
                      <a:pt x="1" y="10323"/>
                    </a:lnTo>
                    <a:cubicBezTo>
                      <a:pt x="1" y="10692"/>
                      <a:pt x="299" y="11002"/>
                      <a:pt x="680" y="11002"/>
                    </a:cubicBezTo>
                    <a:lnTo>
                      <a:pt x="7216" y="11002"/>
                    </a:lnTo>
                    <a:cubicBezTo>
                      <a:pt x="7585" y="11002"/>
                      <a:pt x="7907" y="10704"/>
                      <a:pt x="7907" y="10323"/>
                    </a:cubicBezTo>
                    <a:lnTo>
                      <a:pt x="7907" y="1382"/>
                    </a:lnTo>
                    <a:cubicBezTo>
                      <a:pt x="7907" y="989"/>
                      <a:pt x="7609" y="691"/>
                      <a:pt x="7228" y="691"/>
                    </a:cubicBezTo>
                    <a:lnTo>
                      <a:pt x="5644" y="691"/>
                    </a:lnTo>
                    <a:cubicBezTo>
                      <a:pt x="5561" y="501"/>
                      <a:pt x="5383" y="346"/>
                      <a:pt x="5168" y="346"/>
                    </a:cubicBezTo>
                    <a:lnTo>
                      <a:pt x="4644" y="346"/>
                    </a:lnTo>
                    <a:cubicBezTo>
                      <a:pt x="4478" y="144"/>
                      <a:pt x="4228" y="1"/>
                      <a:pt x="39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9"/>
              <p:cNvSpPr/>
              <p:nvPr/>
            </p:nvSpPr>
            <p:spPr>
              <a:xfrm>
                <a:off x="1031604" y="1530205"/>
                <a:ext cx="10280" cy="10248"/>
              </a:xfrm>
              <a:custGeom>
                <a:rect b="b" l="l" r="r" t="t"/>
                <a:pathLst>
                  <a:path extrusionOk="0" h="322" w="323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9"/>
              <p:cNvSpPr/>
              <p:nvPr/>
            </p:nvSpPr>
            <p:spPr>
              <a:xfrm>
                <a:off x="932334" y="1551784"/>
                <a:ext cx="208088" cy="273653"/>
              </a:xfrm>
              <a:custGeom>
                <a:rect b="b" l="l" r="r" t="t"/>
                <a:pathLst>
                  <a:path extrusionOk="0" h="8598" w="6538">
                    <a:moveTo>
                      <a:pt x="167" y="1"/>
                    </a:moveTo>
                    <a:cubicBezTo>
                      <a:pt x="72" y="1"/>
                      <a:pt x="1" y="84"/>
                      <a:pt x="1" y="168"/>
                    </a:cubicBezTo>
                    <a:lnTo>
                      <a:pt x="1" y="8430"/>
                    </a:lnTo>
                    <a:cubicBezTo>
                      <a:pt x="1" y="8526"/>
                      <a:pt x="72" y="8597"/>
                      <a:pt x="167" y="8597"/>
                    </a:cubicBezTo>
                    <a:lnTo>
                      <a:pt x="6358" y="8597"/>
                    </a:lnTo>
                    <a:cubicBezTo>
                      <a:pt x="6442" y="8597"/>
                      <a:pt x="6525" y="8526"/>
                      <a:pt x="6525" y="8430"/>
                    </a:cubicBezTo>
                    <a:lnTo>
                      <a:pt x="6525" y="168"/>
                    </a:lnTo>
                    <a:cubicBezTo>
                      <a:pt x="6537" y="84"/>
                      <a:pt x="6466" y="13"/>
                      <a:pt x="6370" y="13"/>
                    </a:cubicBezTo>
                    <a:lnTo>
                      <a:pt x="5513" y="13"/>
                    </a:lnTo>
                    <a:cubicBezTo>
                      <a:pt x="5418" y="13"/>
                      <a:pt x="5346" y="84"/>
                      <a:pt x="5346" y="168"/>
                    </a:cubicBezTo>
                    <a:cubicBezTo>
                      <a:pt x="5346" y="263"/>
                      <a:pt x="5418" y="334"/>
                      <a:pt x="5513" y="334"/>
                    </a:cubicBezTo>
                    <a:lnTo>
                      <a:pt x="6204" y="334"/>
                    </a:lnTo>
                    <a:lnTo>
                      <a:pt x="6204" y="8264"/>
                    </a:lnTo>
                    <a:lnTo>
                      <a:pt x="334" y="8264"/>
                    </a:lnTo>
                    <a:lnTo>
                      <a:pt x="334" y="334"/>
                    </a:lnTo>
                    <a:lnTo>
                      <a:pt x="1024" y="334"/>
                    </a:lnTo>
                    <a:cubicBezTo>
                      <a:pt x="1120" y="334"/>
                      <a:pt x="1191" y="263"/>
                      <a:pt x="1191" y="168"/>
                    </a:cubicBezTo>
                    <a:cubicBezTo>
                      <a:pt x="1191" y="84"/>
                      <a:pt x="1120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9"/>
              <p:cNvSpPr/>
              <p:nvPr/>
            </p:nvSpPr>
            <p:spPr>
              <a:xfrm>
                <a:off x="965689" y="1661302"/>
                <a:ext cx="32241" cy="32241"/>
              </a:xfrm>
              <a:custGeom>
                <a:rect b="b" l="l" r="r" t="t"/>
                <a:pathLst>
                  <a:path extrusionOk="0" h="1013" w="1013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5"/>
                    </a:cubicBezTo>
                    <a:cubicBezTo>
                      <a:pt x="703" y="620"/>
                      <a:pt x="608" y="703"/>
                      <a:pt x="500" y="703"/>
                    </a:cubicBezTo>
                    <a:cubicBezTo>
                      <a:pt x="405" y="703"/>
                      <a:pt x="322" y="620"/>
                      <a:pt x="322" y="525"/>
                    </a:cubicBezTo>
                    <a:cubicBezTo>
                      <a:pt x="322" y="417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7"/>
                      <a:pt x="227" y="1013"/>
                      <a:pt x="500" y="1013"/>
                    </a:cubicBezTo>
                    <a:cubicBezTo>
                      <a:pt x="786" y="1013"/>
                      <a:pt x="1012" y="787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9"/>
              <p:cNvSpPr/>
              <p:nvPr/>
            </p:nvSpPr>
            <p:spPr>
              <a:xfrm>
                <a:off x="965689" y="1710571"/>
                <a:ext cx="32241" cy="32241"/>
              </a:xfrm>
              <a:custGeom>
                <a:rect b="b" l="l" r="r" t="t"/>
                <a:pathLst>
                  <a:path extrusionOk="0" h="1013" w="1013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4"/>
                    </a:cubicBezTo>
                    <a:cubicBezTo>
                      <a:pt x="679" y="608"/>
                      <a:pt x="608" y="703"/>
                      <a:pt x="500" y="703"/>
                    </a:cubicBezTo>
                    <a:cubicBezTo>
                      <a:pt x="405" y="703"/>
                      <a:pt x="322" y="608"/>
                      <a:pt x="322" y="524"/>
                    </a:cubicBezTo>
                    <a:cubicBezTo>
                      <a:pt x="322" y="441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6"/>
                      <a:pt x="227" y="1013"/>
                      <a:pt x="500" y="1013"/>
                    </a:cubicBezTo>
                    <a:cubicBezTo>
                      <a:pt x="786" y="1013"/>
                      <a:pt x="1012" y="786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9"/>
              <p:cNvSpPr/>
              <p:nvPr/>
            </p:nvSpPr>
            <p:spPr>
              <a:xfrm>
                <a:off x="965689" y="1760604"/>
                <a:ext cx="32241" cy="31859"/>
              </a:xfrm>
              <a:custGeom>
                <a:rect b="b" l="l" r="r" t="t"/>
                <a:pathLst>
                  <a:path extrusionOk="0" h="1001" w="1013">
                    <a:moveTo>
                      <a:pt x="500" y="322"/>
                    </a:moveTo>
                    <a:cubicBezTo>
                      <a:pt x="608" y="322"/>
                      <a:pt x="679" y="417"/>
                      <a:pt x="679" y="500"/>
                    </a:cubicBezTo>
                    <a:cubicBezTo>
                      <a:pt x="703" y="596"/>
                      <a:pt x="608" y="679"/>
                      <a:pt x="500" y="679"/>
                    </a:cubicBezTo>
                    <a:cubicBezTo>
                      <a:pt x="405" y="679"/>
                      <a:pt x="322" y="584"/>
                      <a:pt x="322" y="500"/>
                    </a:cubicBezTo>
                    <a:cubicBezTo>
                      <a:pt x="322" y="393"/>
                      <a:pt x="417" y="322"/>
                      <a:pt x="500" y="322"/>
                    </a:cubicBezTo>
                    <a:close/>
                    <a:moveTo>
                      <a:pt x="500" y="0"/>
                    </a:moveTo>
                    <a:cubicBezTo>
                      <a:pt x="227" y="0"/>
                      <a:pt x="0" y="215"/>
                      <a:pt x="0" y="500"/>
                    </a:cubicBezTo>
                    <a:cubicBezTo>
                      <a:pt x="0" y="786"/>
                      <a:pt x="227" y="1000"/>
                      <a:pt x="500" y="1000"/>
                    </a:cubicBezTo>
                    <a:cubicBezTo>
                      <a:pt x="786" y="1000"/>
                      <a:pt x="1012" y="786"/>
                      <a:pt x="1012" y="500"/>
                    </a:cubicBezTo>
                    <a:cubicBezTo>
                      <a:pt x="1012" y="215"/>
                      <a:pt x="786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9"/>
              <p:cNvSpPr/>
              <p:nvPr/>
            </p:nvSpPr>
            <p:spPr>
              <a:xfrm>
                <a:off x="1009643" y="1661302"/>
                <a:ext cx="59899" cy="10662"/>
              </a:xfrm>
              <a:custGeom>
                <a:rect b="b" l="l" r="r" t="t"/>
                <a:pathLst>
                  <a:path extrusionOk="0" h="335" w="1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72"/>
                      <a:pt x="1798" y="1"/>
                      <a:pt x="1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9"/>
              <p:cNvSpPr/>
              <p:nvPr/>
            </p:nvSpPr>
            <p:spPr>
              <a:xfrm>
                <a:off x="1009643" y="1683677"/>
                <a:ext cx="98188" cy="10630"/>
              </a:xfrm>
              <a:custGeom>
                <a:rect b="b" l="l" r="r" t="t"/>
                <a:pathLst>
                  <a:path extrusionOk="0" h="334" w="3085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0"/>
                      <a:pt x="3084" y="167"/>
                    </a:cubicBezTo>
                    <a:cubicBezTo>
                      <a:pt x="3084" y="72"/>
                      <a:pt x="3013" y="0"/>
                      <a:pt x="2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9"/>
              <p:cNvSpPr/>
              <p:nvPr/>
            </p:nvSpPr>
            <p:spPr>
              <a:xfrm>
                <a:off x="1009643" y="1710571"/>
                <a:ext cx="59899" cy="10630"/>
              </a:xfrm>
              <a:custGeom>
                <a:rect b="b" l="l" r="r" t="t"/>
                <a:pathLst>
                  <a:path extrusionOk="0" h="334" w="1882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84"/>
                      <a:pt x="1798" y="1"/>
                      <a:pt x="17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9"/>
              <p:cNvSpPr/>
              <p:nvPr/>
            </p:nvSpPr>
            <p:spPr>
              <a:xfrm>
                <a:off x="1009643" y="1732946"/>
                <a:ext cx="98188" cy="10630"/>
              </a:xfrm>
              <a:custGeom>
                <a:rect b="b" l="l" r="r" t="t"/>
                <a:pathLst>
                  <a:path extrusionOk="0" h="334" w="3085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>
                <a:off x="1009643" y="1760604"/>
                <a:ext cx="59899" cy="10248"/>
              </a:xfrm>
              <a:custGeom>
                <a:rect b="b" l="l" r="r" t="t"/>
                <a:pathLst>
                  <a:path extrusionOk="0" h="322" w="1882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1715" y="322"/>
                    </a:lnTo>
                    <a:cubicBezTo>
                      <a:pt x="1798" y="322"/>
                      <a:pt x="1882" y="250"/>
                      <a:pt x="1882" y="155"/>
                    </a:cubicBezTo>
                    <a:cubicBezTo>
                      <a:pt x="1882" y="72"/>
                      <a:pt x="1798" y="0"/>
                      <a:pt x="1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9"/>
              <p:cNvSpPr/>
              <p:nvPr/>
            </p:nvSpPr>
            <p:spPr>
              <a:xfrm>
                <a:off x="1009643" y="1782183"/>
                <a:ext cx="98188" cy="10662"/>
              </a:xfrm>
              <a:custGeom>
                <a:rect b="b" l="l" r="r" t="t"/>
                <a:pathLst>
                  <a:path extrusionOk="0" h="335" w="3085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1"/>
                      <a:pt x="3084" y="168"/>
                    </a:cubicBezTo>
                    <a:cubicBezTo>
                      <a:pt x="3084" y="72"/>
                      <a:pt x="3013" y="1"/>
                      <a:pt x="29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9"/>
              <p:cNvSpPr/>
              <p:nvPr/>
            </p:nvSpPr>
            <p:spPr>
              <a:xfrm>
                <a:off x="1009643" y="1579473"/>
                <a:ext cx="98188" cy="10630"/>
              </a:xfrm>
              <a:custGeom>
                <a:rect b="b" l="l" r="r" t="t"/>
                <a:pathLst>
                  <a:path extrusionOk="0" h="334" w="3085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965689" y="1628711"/>
                <a:ext cx="142142" cy="10662"/>
              </a:xfrm>
              <a:custGeom>
                <a:rect b="b" l="l" r="r" t="t"/>
                <a:pathLst>
                  <a:path extrusionOk="0" h="335" w="4466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4298" y="334"/>
                    </a:lnTo>
                    <a:cubicBezTo>
                      <a:pt x="4394" y="334"/>
                      <a:pt x="4465" y="251"/>
                      <a:pt x="4465" y="168"/>
                    </a:cubicBezTo>
                    <a:cubicBezTo>
                      <a:pt x="4465" y="72"/>
                      <a:pt x="4394" y="1"/>
                      <a:pt x="4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1009643" y="1601434"/>
                <a:ext cx="26926" cy="10280"/>
              </a:xfrm>
              <a:custGeom>
                <a:rect b="b" l="l" r="r" t="t"/>
                <a:pathLst>
                  <a:path extrusionOk="0" h="323" w="846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6" y="251"/>
                      <a:pt x="846" y="155"/>
                    </a:cubicBezTo>
                    <a:cubicBezTo>
                      <a:pt x="846" y="72"/>
                      <a:pt x="762" y="1"/>
                      <a:pt x="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1047550" y="1601434"/>
                <a:ext cx="26926" cy="10280"/>
              </a:xfrm>
              <a:custGeom>
                <a:rect b="b" l="l" r="r" t="t"/>
                <a:pathLst>
                  <a:path extrusionOk="0" h="323" w="846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5" y="251"/>
                      <a:pt x="845" y="155"/>
                    </a:cubicBezTo>
                    <a:cubicBezTo>
                      <a:pt x="845" y="72"/>
                      <a:pt x="774" y="1"/>
                      <a:pt x="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966071" y="1579473"/>
                <a:ext cx="32241" cy="32241"/>
              </a:xfrm>
              <a:custGeom>
                <a:rect b="b" l="l" r="r" t="t"/>
                <a:pathLst>
                  <a:path extrusionOk="0" h="1013" w="1013">
                    <a:moveTo>
                      <a:pt x="691" y="310"/>
                    </a:moveTo>
                    <a:lnTo>
                      <a:pt x="691" y="691"/>
                    </a:lnTo>
                    <a:lnTo>
                      <a:pt x="310" y="691"/>
                    </a:lnTo>
                    <a:lnTo>
                      <a:pt x="310" y="310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lnTo>
                      <a:pt x="0" y="845"/>
                    </a:lnTo>
                    <a:cubicBezTo>
                      <a:pt x="0" y="941"/>
                      <a:pt x="72" y="1012"/>
                      <a:pt x="167" y="1012"/>
                    </a:cubicBezTo>
                    <a:lnTo>
                      <a:pt x="846" y="1012"/>
                    </a:lnTo>
                    <a:cubicBezTo>
                      <a:pt x="941" y="1012"/>
                      <a:pt x="1012" y="941"/>
                      <a:pt x="1012" y="845"/>
                    </a:cubicBezTo>
                    <a:lnTo>
                      <a:pt x="1012" y="167"/>
                    </a:lnTo>
                    <a:cubicBezTo>
                      <a:pt x="1000" y="71"/>
                      <a:pt x="941" y="0"/>
                      <a:pt x="8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39"/>
            <p:cNvGrpSpPr/>
            <p:nvPr/>
          </p:nvGrpSpPr>
          <p:grpSpPr>
            <a:xfrm>
              <a:off x="4170861" y="1582319"/>
              <a:ext cx="910705" cy="823999"/>
              <a:chOff x="4880567" y="1535870"/>
              <a:chExt cx="356245" cy="317607"/>
            </a:xfrm>
          </p:grpSpPr>
          <p:sp>
            <p:nvSpPr>
              <p:cNvPr id="323" name="Google Shape;323;p39"/>
              <p:cNvSpPr/>
              <p:nvPr/>
            </p:nvSpPr>
            <p:spPr>
              <a:xfrm>
                <a:off x="5103774" y="1535870"/>
                <a:ext cx="100448" cy="128138"/>
              </a:xfrm>
              <a:custGeom>
                <a:rect b="b" l="l" r="r" t="t"/>
                <a:pathLst>
                  <a:path extrusionOk="0" h="4026" w="3156">
                    <a:moveTo>
                      <a:pt x="1560" y="334"/>
                    </a:moveTo>
                    <a:cubicBezTo>
                      <a:pt x="2251" y="334"/>
                      <a:pt x="2799" y="882"/>
                      <a:pt x="2799" y="1561"/>
                    </a:cubicBezTo>
                    <a:cubicBezTo>
                      <a:pt x="2799" y="2120"/>
                      <a:pt x="2453" y="2573"/>
                      <a:pt x="1965" y="2739"/>
                    </a:cubicBezTo>
                    <a:lnTo>
                      <a:pt x="2251" y="1608"/>
                    </a:lnTo>
                    <a:cubicBezTo>
                      <a:pt x="2275" y="1513"/>
                      <a:pt x="2215" y="1430"/>
                      <a:pt x="2132" y="1418"/>
                    </a:cubicBezTo>
                    <a:cubicBezTo>
                      <a:pt x="2113" y="1410"/>
                      <a:pt x="2094" y="1407"/>
                      <a:pt x="2076" y="1407"/>
                    </a:cubicBezTo>
                    <a:cubicBezTo>
                      <a:pt x="2006" y="1407"/>
                      <a:pt x="1948" y="1461"/>
                      <a:pt x="1929" y="1537"/>
                    </a:cubicBezTo>
                    <a:lnTo>
                      <a:pt x="1917" y="1584"/>
                    </a:lnTo>
                    <a:lnTo>
                      <a:pt x="1215" y="1584"/>
                    </a:lnTo>
                    <a:lnTo>
                      <a:pt x="1203" y="1537"/>
                    </a:lnTo>
                    <a:cubicBezTo>
                      <a:pt x="1182" y="1453"/>
                      <a:pt x="1106" y="1415"/>
                      <a:pt x="1040" y="1415"/>
                    </a:cubicBezTo>
                    <a:cubicBezTo>
                      <a:pt x="1031" y="1415"/>
                      <a:pt x="1021" y="1416"/>
                      <a:pt x="1013" y="1418"/>
                    </a:cubicBezTo>
                    <a:cubicBezTo>
                      <a:pt x="917" y="1441"/>
                      <a:pt x="882" y="1537"/>
                      <a:pt x="894" y="1608"/>
                    </a:cubicBezTo>
                    <a:lnTo>
                      <a:pt x="1179" y="2739"/>
                    </a:lnTo>
                    <a:cubicBezTo>
                      <a:pt x="679" y="2573"/>
                      <a:pt x="322" y="2120"/>
                      <a:pt x="322" y="1561"/>
                    </a:cubicBezTo>
                    <a:cubicBezTo>
                      <a:pt x="322" y="882"/>
                      <a:pt x="882" y="334"/>
                      <a:pt x="1560" y="334"/>
                    </a:cubicBezTo>
                    <a:close/>
                    <a:moveTo>
                      <a:pt x="1822" y="1906"/>
                    </a:moveTo>
                    <a:lnTo>
                      <a:pt x="1608" y="2799"/>
                    </a:lnTo>
                    <a:lnTo>
                      <a:pt x="1513" y="2799"/>
                    </a:lnTo>
                    <a:lnTo>
                      <a:pt x="1286" y="1906"/>
                    </a:lnTo>
                    <a:close/>
                    <a:moveTo>
                      <a:pt x="1906" y="3096"/>
                    </a:moveTo>
                    <a:lnTo>
                      <a:pt x="1906" y="3501"/>
                    </a:lnTo>
                    <a:lnTo>
                      <a:pt x="1917" y="3501"/>
                    </a:lnTo>
                    <a:lnTo>
                      <a:pt x="1203" y="3513"/>
                    </a:lnTo>
                    <a:cubicBezTo>
                      <a:pt x="1203" y="3513"/>
                      <a:pt x="1191" y="3513"/>
                      <a:pt x="1191" y="3501"/>
                    </a:cubicBezTo>
                    <a:lnTo>
                      <a:pt x="1191" y="3096"/>
                    </a:lnTo>
                    <a:cubicBezTo>
                      <a:pt x="1310" y="3120"/>
                      <a:pt x="1429" y="3144"/>
                      <a:pt x="1548" y="3144"/>
                    </a:cubicBezTo>
                    <a:cubicBezTo>
                      <a:pt x="1667" y="3144"/>
                      <a:pt x="1798" y="3120"/>
                      <a:pt x="1906" y="3096"/>
                    </a:cubicBezTo>
                    <a:close/>
                    <a:moveTo>
                      <a:pt x="1560" y="1"/>
                    </a:moveTo>
                    <a:cubicBezTo>
                      <a:pt x="703" y="1"/>
                      <a:pt x="1" y="703"/>
                      <a:pt x="1" y="1561"/>
                    </a:cubicBezTo>
                    <a:cubicBezTo>
                      <a:pt x="1" y="2180"/>
                      <a:pt x="358" y="2704"/>
                      <a:pt x="882" y="2977"/>
                    </a:cubicBezTo>
                    <a:lnTo>
                      <a:pt x="882" y="3501"/>
                    </a:lnTo>
                    <a:cubicBezTo>
                      <a:pt x="882" y="3692"/>
                      <a:pt x="1024" y="3847"/>
                      <a:pt x="1215" y="3847"/>
                    </a:cubicBezTo>
                    <a:lnTo>
                      <a:pt x="1417" y="3847"/>
                    </a:lnTo>
                    <a:lnTo>
                      <a:pt x="1417" y="3858"/>
                    </a:lnTo>
                    <a:cubicBezTo>
                      <a:pt x="1417" y="3942"/>
                      <a:pt x="1489" y="4025"/>
                      <a:pt x="1572" y="4025"/>
                    </a:cubicBezTo>
                    <a:cubicBezTo>
                      <a:pt x="1667" y="4025"/>
                      <a:pt x="1739" y="3942"/>
                      <a:pt x="1739" y="3858"/>
                    </a:cubicBezTo>
                    <a:lnTo>
                      <a:pt x="1739" y="3847"/>
                    </a:lnTo>
                    <a:lnTo>
                      <a:pt x="1929" y="3847"/>
                    </a:lnTo>
                    <a:cubicBezTo>
                      <a:pt x="2120" y="3847"/>
                      <a:pt x="2275" y="3692"/>
                      <a:pt x="2275" y="3501"/>
                    </a:cubicBezTo>
                    <a:lnTo>
                      <a:pt x="2275" y="2977"/>
                    </a:lnTo>
                    <a:cubicBezTo>
                      <a:pt x="2799" y="2727"/>
                      <a:pt x="3156" y="2192"/>
                      <a:pt x="3156" y="1561"/>
                    </a:cubicBezTo>
                    <a:cubicBezTo>
                      <a:pt x="3120" y="703"/>
                      <a:pt x="2429" y="1"/>
                      <a:pt x="1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4880567" y="1552929"/>
                <a:ext cx="200895" cy="300547"/>
              </a:xfrm>
              <a:custGeom>
                <a:rect b="b" l="l" r="r" t="t"/>
                <a:pathLst>
                  <a:path extrusionOk="0" h="9443" w="6312">
                    <a:moveTo>
                      <a:pt x="3144" y="310"/>
                    </a:moveTo>
                    <a:cubicBezTo>
                      <a:pt x="3632" y="310"/>
                      <a:pt x="4037" y="632"/>
                      <a:pt x="4037" y="1025"/>
                    </a:cubicBezTo>
                    <a:cubicBezTo>
                      <a:pt x="3751" y="929"/>
                      <a:pt x="3454" y="870"/>
                      <a:pt x="3144" y="870"/>
                    </a:cubicBezTo>
                    <a:cubicBezTo>
                      <a:pt x="2834" y="870"/>
                      <a:pt x="2537" y="929"/>
                      <a:pt x="2251" y="1025"/>
                    </a:cubicBezTo>
                    <a:cubicBezTo>
                      <a:pt x="2251" y="644"/>
                      <a:pt x="2644" y="310"/>
                      <a:pt x="3144" y="310"/>
                    </a:cubicBezTo>
                    <a:close/>
                    <a:moveTo>
                      <a:pt x="3144" y="1191"/>
                    </a:moveTo>
                    <a:cubicBezTo>
                      <a:pt x="4299" y="1191"/>
                      <a:pt x="5251" y="2144"/>
                      <a:pt x="5251" y="3311"/>
                    </a:cubicBezTo>
                    <a:cubicBezTo>
                      <a:pt x="5251" y="3620"/>
                      <a:pt x="5180" y="3918"/>
                      <a:pt x="5061" y="4203"/>
                    </a:cubicBezTo>
                    <a:lnTo>
                      <a:pt x="5061" y="4049"/>
                    </a:lnTo>
                    <a:cubicBezTo>
                      <a:pt x="5061" y="3858"/>
                      <a:pt x="4978" y="3668"/>
                      <a:pt x="4823" y="3525"/>
                    </a:cubicBezTo>
                    <a:cubicBezTo>
                      <a:pt x="4501" y="3251"/>
                      <a:pt x="3751" y="2739"/>
                      <a:pt x="2453" y="2608"/>
                    </a:cubicBezTo>
                    <a:cubicBezTo>
                      <a:pt x="2447" y="2607"/>
                      <a:pt x="2441" y="2607"/>
                      <a:pt x="2435" y="2607"/>
                    </a:cubicBezTo>
                    <a:cubicBezTo>
                      <a:pt x="2360" y="2607"/>
                      <a:pt x="2297" y="2674"/>
                      <a:pt x="2275" y="2751"/>
                    </a:cubicBezTo>
                    <a:cubicBezTo>
                      <a:pt x="2263" y="2846"/>
                      <a:pt x="2334" y="2918"/>
                      <a:pt x="2430" y="2930"/>
                    </a:cubicBezTo>
                    <a:cubicBezTo>
                      <a:pt x="3632" y="3049"/>
                      <a:pt x="4323" y="3513"/>
                      <a:pt x="4620" y="3763"/>
                    </a:cubicBezTo>
                    <a:cubicBezTo>
                      <a:pt x="4692" y="3822"/>
                      <a:pt x="4728" y="3930"/>
                      <a:pt x="4728" y="4037"/>
                    </a:cubicBezTo>
                    <a:lnTo>
                      <a:pt x="4728" y="4346"/>
                    </a:lnTo>
                    <a:cubicBezTo>
                      <a:pt x="4728" y="5227"/>
                      <a:pt x="4025" y="5942"/>
                      <a:pt x="3144" y="5942"/>
                    </a:cubicBezTo>
                    <a:cubicBezTo>
                      <a:pt x="3137" y="5942"/>
                      <a:pt x="3130" y="5942"/>
                      <a:pt x="3122" y="5942"/>
                    </a:cubicBezTo>
                    <a:cubicBezTo>
                      <a:pt x="2251" y="5942"/>
                      <a:pt x="1549" y="5232"/>
                      <a:pt x="1549" y="4358"/>
                    </a:cubicBezTo>
                    <a:lnTo>
                      <a:pt x="1549" y="4227"/>
                    </a:lnTo>
                    <a:cubicBezTo>
                      <a:pt x="1549" y="4168"/>
                      <a:pt x="1584" y="4108"/>
                      <a:pt x="1644" y="4084"/>
                    </a:cubicBezTo>
                    <a:cubicBezTo>
                      <a:pt x="1846" y="3965"/>
                      <a:pt x="2120" y="3739"/>
                      <a:pt x="2239" y="3370"/>
                    </a:cubicBezTo>
                    <a:cubicBezTo>
                      <a:pt x="2263" y="3275"/>
                      <a:pt x="2215" y="3191"/>
                      <a:pt x="2132" y="3156"/>
                    </a:cubicBezTo>
                    <a:cubicBezTo>
                      <a:pt x="2113" y="3151"/>
                      <a:pt x="2094" y="3149"/>
                      <a:pt x="2077" y="3149"/>
                    </a:cubicBezTo>
                    <a:cubicBezTo>
                      <a:pt x="2005" y="3149"/>
                      <a:pt x="1946" y="3187"/>
                      <a:pt x="1918" y="3263"/>
                    </a:cubicBezTo>
                    <a:cubicBezTo>
                      <a:pt x="1834" y="3525"/>
                      <a:pt x="1620" y="3692"/>
                      <a:pt x="1477" y="3787"/>
                    </a:cubicBezTo>
                    <a:cubicBezTo>
                      <a:pt x="1322" y="3870"/>
                      <a:pt x="1215" y="4037"/>
                      <a:pt x="1215" y="4203"/>
                    </a:cubicBezTo>
                    <a:cubicBezTo>
                      <a:pt x="1084" y="3918"/>
                      <a:pt x="1025" y="3620"/>
                      <a:pt x="1025" y="3311"/>
                    </a:cubicBezTo>
                    <a:cubicBezTo>
                      <a:pt x="1025" y="2144"/>
                      <a:pt x="1977" y="1191"/>
                      <a:pt x="3144" y="1191"/>
                    </a:cubicBezTo>
                    <a:close/>
                    <a:moveTo>
                      <a:pt x="3858" y="6144"/>
                    </a:moveTo>
                    <a:lnTo>
                      <a:pt x="3858" y="6537"/>
                    </a:lnTo>
                    <a:cubicBezTo>
                      <a:pt x="3858" y="6740"/>
                      <a:pt x="3977" y="6918"/>
                      <a:pt x="4168" y="7013"/>
                    </a:cubicBezTo>
                    <a:lnTo>
                      <a:pt x="4406" y="7121"/>
                    </a:lnTo>
                    <a:cubicBezTo>
                      <a:pt x="4156" y="7597"/>
                      <a:pt x="3680" y="7894"/>
                      <a:pt x="3144" y="7894"/>
                    </a:cubicBezTo>
                    <a:cubicBezTo>
                      <a:pt x="2608" y="7894"/>
                      <a:pt x="2132" y="7597"/>
                      <a:pt x="1882" y="7121"/>
                    </a:cubicBezTo>
                    <a:lnTo>
                      <a:pt x="2120" y="7013"/>
                    </a:lnTo>
                    <a:cubicBezTo>
                      <a:pt x="2311" y="6918"/>
                      <a:pt x="2430" y="6740"/>
                      <a:pt x="2430" y="6537"/>
                    </a:cubicBezTo>
                    <a:lnTo>
                      <a:pt x="2430" y="6144"/>
                    </a:lnTo>
                    <a:cubicBezTo>
                      <a:pt x="2644" y="6239"/>
                      <a:pt x="2882" y="6287"/>
                      <a:pt x="3144" y="6287"/>
                    </a:cubicBezTo>
                    <a:cubicBezTo>
                      <a:pt x="3394" y="6287"/>
                      <a:pt x="3632" y="6239"/>
                      <a:pt x="3858" y="6144"/>
                    </a:cubicBezTo>
                    <a:close/>
                    <a:moveTo>
                      <a:pt x="3144" y="1"/>
                    </a:moveTo>
                    <a:cubicBezTo>
                      <a:pt x="2465" y="1"/>
                      <a:pt x="1918" y="465"/>
                      <a:pt x="1918" y="1048"/>
                    </a:cubicBezTo>
                    <a:cubicBezTo>
                      <a:pt x="1918" y="1084"/>
                      <a:pt x="1918" y="1144"/>
                      <a:pt x="1930" y="1191"/>
                    </a:cubicBezTo>
                    <a:cubicBezTo>
                      <a:pt x="1191" y="1608"/>
                      <a:pt x="703" y="2418"/>
                      <a:pt x="703" y="3322"/>
                    </a:cubicBezTo>
                    <a:cubicBezTo>
                      <a:pt x="703" y="3918"/>
                      <a:pt x="918" y="4501"/>
                      <a:pt x="1310" y="4942"/>
                    </a:cubicBezTo>
                    <a:cubicBezTo>
                      <a:pt x="1441" y="5370"/>
                      <a:pt x="1727" y="5739"/>
                      <a:pt x="2096" y="5989"/>
                    </a:cubicBezTo>
                    <a:lnTo>
                      <a:pt x="2096" y="6549"/>
                    </a:lnTo>
                    <a:cubicBezTo>
                      <a:pt x="2096" y="6620"/>
                      <a:pt x="2049" y="6680"/>
                      <a:pt x="1989" y="6716"/>
                    </a:cubicBezTo>
                    <a:lnTo>
                      <a:pt x="525" y="7371"/>
                    </a:lnTo>
                    <a:cubicBezTo>
                      <a:pt x="203" y="7501"/>
                      <a:pt x="1" y="7811"/>
                      <a:pt x="1" y="8156"/>
                    </a:cubicBezTo>
                    <a:lnTo>
                      <a:pt x="1" y="9276"/>
                    </a:lnTo>
                    <a:cubicBezTo>
                      <a:pt x="1" y="9359"/>
                      <a:pt x="72" y="9442"/>
                      <a:pt x="167" y="9442"/>
                    </a:cubicBezTo>
                    <a:cubicBezTo>
                      <a:pt x="251" y="9442"/>
                      <a:pt x="322" y="9359"/>
                      <a:pt x="322" y="9276"/>
                    </a:cubicBezTo>
                    <a:lnTo>
                      <a:pt x="322" y="8156"/>
                    </a:lnTo>
                    <a:cubicBezTo>
                      <a:pt x="322" y="7954"/>
                      <a:pt x="441" y="7752"/>
                      <a:pt x="656" y="7668"/>
                    </a:cubicBezTo>
                    <a:lnTo>
                      <a:pt x="1596" y="7251"/>
                    </a:lnTo>
                    <a:cubicBezTo>
                      <a:pt x="1894" y="7847"/>
                      <a:pt x="2489" y="8216"/>
                      <a:pt x="3156" y="8216"/>
                    </a:cubicBezTo>
                    <a:cubicBezTo>
                      <a:pt x="3823" y="8216"/>
                      <a:pt x="4418" y="7847"/>
                      <a:pt x="4716" y="7251"/>
                    </a:cubicBezTo>
                    <a:lnTo>
                      <a:pt x="5656" y="7668"/>
                    </a:lnTo>
                    <a:cubicBezTo>
                      <a:pt x="5847" y="7752"/>
                      <a:pt x="5978" y="7942"/>
                      <a:pt x="5978" y="8156"/>
                    </a:cubicBezTo>
                    <a:lnTo>
                      <a:pt x="5978" y="9276"/>
                    </a:lnTo>
                    <a:cubicBezTo>
                      <a:pt x="5978" y="9359"/>
                      <a:pt x="6061" y="9442"/>
                      <a:pt x="6144" y="9442"/>
                    </a:cubicBezTo>
                    <a:cubicBezTo>
                      <a:pt x="6240" y="9442"/>
                      <a:pt x="6311" y="9359"/>
                      <a:pt x="6311" y="9276"/>
                    </a:cubicBezTo>
                    <a:lnTo>
                      <a:pt x="6311" y="8156"/>
                    </a:lnTo>
                    <a:cubicBezTo>
                      <a:pt x="6287" y="7811"/>
                      <a:pt x="6073" y="7501"/>
                      <a:pt x="5763" y="7371"/>
                    </a:cubicBezTo>
                    <a:lnTo>
                      <a:pt x="4287" y="6716"/>
                    </a:lnTo>
                    <a:cubicBezTo>
                      <a:pt x="4216" y="6680"/>
                      <a:pt x="4180" y="6609"/>
                      <a:pt x="4180" y="6549"/>
                    </a:cubicBezTo>
                    <a:lnTo>
                      <a:pt x="4180" y="5989"/>
                    </a:lnTo>
                    <a:cubicBezTo>
                      <a:pt x="4549" y="5739"/>
                      <a:pt x="4835" y="5370"/>
                      <a:pt x="4966" y="4942"/>
                    </a:cubicBezTo>
                    <a:cubicBezTo>
                      <a:pt x="5359" y="4501"/>
                      <a:pt x="5585" y="3918"/>
                      <a:pt x="5585" y="3322"/>
                    </a:cubicBezTo>
                    <a:cubicBezTo>
                      <a:pt x="5585" y="2418"/>
                      <a:pt x="5073" y="1608"/>
                      <a:pt x="4347" y="1191"/>
                    </a:cubicBezTo>
                    <a:cubicBezTo>
                      <a:pt x="4358" y="1144"/>
                      <a:pt x="4358" y="1084"/>
                      <a:pt x="4358" y="1048"/>
                    </a:cubicBezTo>
                    <a:cubicBezTo>
                      <a:pt x="4358" y="465"/>
                      <a:pt x="3811" y="1"/>
                      <a:pt x="3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4919620" y="1820471"/>
                <a:ext cx="10248" cy="33005"/>
              </a:xfrm>
              <a:custGeom>
                <a:rect b="b" l="l" r="r" t="t"/>
                <a:pathLst>
                  <a:path extrusionOk="0" h="1037" w="322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870"/>
                    </a:lnTo>
                    <a:cubicBezTo>
                      <a:pt x="0" y="953"/>
                      <a:pt x="72" y="1036"/>
                      <a:pt x="155" y="1036"/>
                    </a:cubicBezTo>
                    <a:cubicBezTo>
                      <a:pt x="250" y="1036"/>
                      <a:pt x="322" y="953"/>
                      <a:pt x="322" y="870"/>
                    </a:cubicBezTo>
                    <a:lnTo>
                      <a:pt x="322" y="167"/>
                    </a:lnTo>
                    <a:cubicBezTo>
                      <a:pt x="322" y="84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5031398" y="1820471"/>
                <a:ext cx="10248" cy="33005"/>
              </a:xfrm>
              <a:custGeom>
                <a:rect b="b" l="l" r="r" t="t"/>
                <a:pathLst>
                  <a:path extrusionOk="0" h="1037" w="322">
                    <a:moveTo>
                      <a:pt x="155" y="0"/>
                    </a:moveTo>
                    <a:cubicBezTo>
                      <a:pt x="72" y="0"/>
                      <a:pt x="0" y="84"/>
                      <a:pt x="0" y="167"/>
                    </a:cubicBezTo>
                    <a:lnTo>
                      <a:pt x="0" y="870"/>
                    </a:lnTo>
                    <a:cubicBezTo>
                      <a:pt x="0" y="953"/>
                      <a:pt x="72" y="1036"/>
                      <a:pt x="155" y="1036"/>
                    </a:cubicBezTo>
                    <a:cubicBezTo>
                      <a:pt x="250" y="1036"/>
                      <a:pt x="322" y="953"/>
                      <a:pt x="322" y="870"/>
                    </a:cubicBezTo>
                    <a:lnTo>
                      <a:pt x="322" y="167"/>
                    </a:lnTo>
                    <a:cubicBezTo>
                      <a:pt x="322" y="84"/>
                      <a:pt x="250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5070418" y="1552547"/>
                <a:ext cx="166394" cy="173969"/>
              </a:xfrm>
              <a:custGeom>
                <a:rect b="b" l="l" r="r" t="t"/>
                <a:pathLst>
                  <a:path extrusionOk="0" h="5466" w="5228">
                    <a:moveTo>
                      <a:pt x="691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3501"/>
                    </a:lnTo>
                    <a:cubicBezTo>
                      <a:pt x="1" y="3882"/>
                      <a:pt x="322" y="4180"/>
                      <a:pt x="691" y="4180"/>
                    </a:cubicBezTo>
                    <a:lnTo>
                      <a:pt x="1001" y="4180"/>
                    </a:lnTo>
                    <a:lnTo>
                      <a:pt x="763" y="5144"/>
                    </a:lnTo>
                    <a:cubicBezTo>
                      <a:pt x="739" y="5251"/>
                      <a:pt x="775" y="5358"/>
                      <a:pt x="870" y="5418"/>
                    </a:cubicBezTo>
                    <a:cubicBezTo>
                      <a:pt x="918" y="5442"/>
                      <a:pt x="953" y="5466"/>
                      <a:pt x="1001" y="5466"/>
                    </a:cubicBezTo>
                    <a:cubicBezTo>
                      <a:pt x="1049" y="5466"/>
                      <a:pt x="1108" y="5442"/>
                      <a:pt x="1156" y="5418"/>
                    </a:cubicBezTo>
                    <a:lnTo>
                      <a:pt x="2846" y="4180"/>
                    </a:lnTo>
                    <a:lnTo>
                      <a:pt x="4549" y="4180"/>
                    </a:lnTo>
                    <a:cubicBezTo>
                      <a:pt x="4930" y="4180"/>
                      <a:pt x="5228" y="3870"/>
                      <a:pt x="5228" y="3501"/>
                    </a:cubicBezTo>
                    <a:lnTo>
                      <a:pt x="5228" y="679"/>
                    </a:lnTo>
                    <a:cubicBezTo>
                      <a:pt x="5228" y="310"/>
                      <a:pt x="4918" y="1"/>
                      <a:pt x="4549" y="1"/>
                    </a:cubicBezTo>
                    <a:cubicBezTo>
                      <a:pt x="4454" y="1"/>
                      <a:pt x="4382" y="72"/>
                      <a:pt x="4382" y="167"/>
                    </a:cubicBezTo>
                    <a:cubicBezTo>
                      <a:pt x="4382" y="251"/>
                      <a:pt x="4454" y="322"/>
                      <a:pt x="4549" y="322"/>
                    </a:cubicBezTo>
                    <a:cubicBezTo>
                      <a:pt x="4739" y="322"/>
                      <a:pt x="4906" y="489"/>
                      <a:pt x="4906" y="679"/>
                    </a:cubicBezTo>
                    <a:lnTo>
                      <a:pt x="4906" y="3489"/>
                    </a:lnTo>
                    <a:cubicBezTo>
                      <a:pt x="4906" y="3692"/>
                      <a:pt x="4739" y="3846"/>
                      <a:pt x="4549" y="3846"/>
                    </a:cubicBezTo>
                    <a:lnTo>
                      <a:pt x="2787" y="3846"/>
                    </a:lnTo>
                    <a:cubicBezTo>
                      <a:pt x="2763" y="3846"/>
                      <a:pt x="2715" y="3870"/>
                      <a:pt x="2704" y="3882"/>
                    </a:cubicBezTo>
                    <a:lnTo>
                      <a:pt x="1132" y="5013"/>
                    </a:lnTo>
                    <a:lnTo>
                      <a:pt x="1370" y="4049"/>
                    </a:lnTo>
                    <a:cubicBezTo>
                      <a:pt x="1394" y="4001"/>
                      <a:pt x="1370" y="3942"/>
                      <a:pt x="1346" y="3918"/>
                    </a:cubicBezTo>
                    <a:cubicBezTo>
                      <a:pt x="1310" y="3870"/>
                      <a:pt x="1275" y="3858"/>
                      <a:pt x="1215" y="3858"/>
                    </a:cubicBezTo>
                    <a:lnTo>
                      <a:pt x="691" y="3858"/>
                    </a:lnTo>
                    <a:cubicBezTo>
                      <a:pt x="501" y="3858"/>
                      <a:pt x="334" y="3692"/>
                      <a:pt x="334" y="3501"/>
                    </a:cubicBezTo>
                    <a:lnTo>
                      <a:pt x="334" y="679"/>
                    </a:lnTo>
                    <a:cubicBezTo>
                      <a:pt x="334" y="489"/>
                      <a:pt x="489" y="322"/>
                      <a:pt x="691" y="322"/>
                    </a:cubicBezTo>
                    <a:cubicBezTo>
                      <a:pt x="775" y="322"/>
                      <a:pt x="846" y="251"/>
                      <a:pt x="846" y="167"/>
                    </a:cubicBezTo>
                    <a:cubicBezTo>
                      <a:pt x="846" y="72"/>
                      <a:pt x="775" y="1"/>
                      <a:pt x="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28" name="Google Shape;32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51779" y="1560660"/>
              <a:ext cx="867419" cy="867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39"/>
          <p:cNvSpPr txBox="1"/>
          <p:nvPr>
            <p:ph type="title"/>
          </p:nvPr>
        </p:nvSpPr>
        <p:spPr>
          <a:xfrm>
            <a:off x="831800" y="539500"/>
            <a:ext cx="74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walking in our customers shoes</a:t>
            </a:r>
            <a:endParaRPr/>
          </a:p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0" y="539500"/>
            <a:ext cx="91446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processes helped us with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data, target group and product!</a:t>
            </a:r>
            <a:endParaRPr/>
          </a:p>
        </p:txBody>
      </p:sp>
      <p:sp>
        <p:nvSpPr>
          <p:cNvPr id="336" name="Google Shape;336;p40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 | </a:t>
            </a:r>
            <a:r>
              <a:rPr lang="en" sz="1000">
                <a:solidFill>
                  <a:srgbClr val="93C47D"/>
                </a:solidFill>
                <a:latin typeface="Lexend Deca"/>
                <a:ea typeface="Lexend Deca"/>
                <a:cs typeface="Lexend Deca"/>
                <a:sym typeface="Lexend Deca"/>
              </a:rPr>
              <a:t>ANALYZATION</a:t>
            </a: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| REALIZATION | ILLUSTRATION | CONTINUATION</a:t>
            </a:r>
            <a:endParaRPr sz="1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337" name="Google Shape;337;p40"/>
          <p:cNvGrpSpPr/>
          <p:nvPr/>
        </p:nvGrpSpPr>
        <p:grpSpPr>
          <a:xfrm>
            <a:off x="1226386" y="1685831"/>
            <a:ext cx="6691227" cy="2933413"/>
            <a:chOff x="1503000" y="1637596"/>
            <a:chExt cx="6691227" cy="2933413"/>
          </a:xfrm>
        </p:grpSpPr>
        <p:grpSp>
          <p:nvGrpSpPr>
            <p:cNvPr id="338" name="Google Shape;338;p40"/>
            <p:cNvGrpSpPr/>
            <p:nvPr/>
          </p:nvGrpSpPr>
          <p:grpSpPr>
            <a:xfrm>
              <a:off x="1848025" y="2107525"/>
              <a:ext cx="2304562" cy="554184"/>
              <a:chOff x="790771" y="1282273"/>
              <a:chExt cx="3076441" cy="739800"/>
            </a:xfrm>
          </p:grpSpPr>
          <p:cxnSp>
            <p:nvCxnSpPr>
              <p:cNvPr id="339" name="Google Shape;339;p40"/>
              <p:cNvCxnSpPr/>
              <p:nvPr/>
            </p:nvCxnSpPr>
            <p:spPr>
              <a:xfrm rot="10800000">
                <a:off x="2642013" y="1654113"/>
                <a:ext cx="1225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49C90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340" name="Google Shape;340;p40"/>
              <p:cNvSpPr txBox="1"/>
              <p:nvPr/>
            </p:nvSpPr>
            <p:spPr>
              <a:xfrm>
                <a:off x="790771" y="1282273"/>
                <a:ext cx="1894800" cy="73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Clr>
                    <a:schemeClr val="hlink"/>
                  </a:buClr>
                  <a:buSzPts val="1100"/>
                  <a:buFont typeface="Arial"/>
                  <a:buNone/>
                </a:pPr>
                <a: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1. understand the</a:t>
                </a:r>
                <a:b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data/customer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41" name="Google Shape;341;p40"/>
            <p:cNvGrpSpPr/>
            <p:nvPr/>
          </p:nvGrpSpPr>
          <p:grpSpPr>
            <a:xfrm>
              <a:off x="1503000" y="3190650"/>
              <a:ext cx="2428396" cy="554184"/>
              <a:chOff x="330185" y="2728174"/>
              <a:chExt cx="3241752" cy="739800"/>
            </a:xfrm>
          </p:grpSpPr>
          <p:cxnSp>
            <p:nvCxnSpPr>
              <p:cNvPr id="342" name="Google Shape;342;p40"/>
              <p:cNvCxnSpPr/>
              <p:nvPr/>
            </p:nvCxnSpPr>
            <p:spPr>
              <a:xfrm rot="10800000">
                <a:off x="2641938" y="3108425"/>
                <a:ext cx="930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F887E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343" name="Google Shape;343;p40"/>
              <p:cNvSpPr txBox="1"/>
              <p:nvPr/>
            </p:nvSpPr>
            <p:spPr>
              <a:xfrm>
                <a:off x="330185" y="2728174"/>
                <a:ext cx="2345700" cy="73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Clr>
                    <a:schemeClr val="hlink"/>
                  </a:buClr>
                  <a:buSzPts val="1100"/>
                  <a:buFont typeface="Arial"/>
                  <a:buNone/>
                </a:pPr>
                <a: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2. define hypothetical</a:t>
                </a:r>
                <a:b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solution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44" name="Google Shape;344;p40"/>
            <p:cNvGrpSpPr/>
            <p:nvPr/>
          </p:nvGrpSpPr>
          <p:grpSpPr>
            <a:xfrm>
              <a:off x="4744769" y="3854822"/>
              <a:ext cx="2936467" cy="369456"/>
              <a:chOff x="4657738" y="3614801"/>
              <a:chExt cx="3919993" cy="493200"/>
            </a:xfrm>
          </p:grpSpPr>
          <p:cxnSp>
            <p:nvCxnSpPr>
              <p:cNvPr id="345" name="Google Shape;345;p40"/>
              <p:cNvCxnSpPr/>
              <p:nvPr/>
            </p:nvCxnSpPr>
            <p:spPr>
              <a:xfrm>
                <a:off x="4657738" y="3854000"/>
                <a:ext cx="1838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D7E74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346" name="Google Shape;346;p40"/>
              <p:cNvSpPr txBox="1"/>
              <p:nvPr/>
            </p:nvSpPr>
            <p:spPr>
              <a:xfrm>
                <a:off x="6453730" y="3614801"/>
                <a:ext cx="2124000" cy="49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3. get data</a:t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47" name="Google Shape;347;p40"/>
            <p:cNvGrpSpPr/>
            <p:nvPr/>
          </p:nvGrpSpPr>
          <p:grpSpPr>
            <a:xfrm>
              <a:off x="5158348" y="2023974"/>
              <a:ext cx="2530251" cy="738912"/>
              <a:chOff x="5209838" y="1170738"/>
              <a:chExt cx="3377721" cy="986400"/>
            </a:xfrm>
          </p:grpSpPr>
          <p:sp>
            <p:nvSpPr>
              <p:cNvPr id="348" name="Google Shape;348;p40"/>
              <p:cNvSpPr txBox="1"/>
              <p:nvPr/>
            </p:nvSpPr>
            <p:spPr>
              <a:xfrm>
                <a:off x="6463559" y="1170738"/>
                <a:ext cx="2124000" cy="98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5. communicate via data visualisation &amp;</a:t>
                </a:r>
                <a:b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prototypes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349" name="Google Shape;349;p40"/>
              <p:cNvCxnSpPr/>
              <p:nvPr/>
            </p:nvCxnSpPr>
            <p:spPr>
              <a:xfrm>
                <a:off x="5209838" y="1654113"/>
                <a:ext cx="1286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55B54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</p:grpSp>
        <p:grpSp>
          <p:nvGrpSpPr>
            <p:cNvPr id="350" name="Google Shape;350;p40"/>
            <p:cNvGrpSpPr/>
            <p:nvPr/>
          </p:nvGrpSpPr>
          <p:grpSpPr>
            <a:xfrm>
              <a:off x="5458325" y="2948750"/>
              <a:ext cx="2735903" cy="554184"/>
              <a:chOff x="5610288" y="2405254"/>
              <a:chExt cx="3652253" cy="739800"/>
            </a:xfrm>
          </p:grpSpPr>
          <p:cxnSp>
            <p:nvCxnSpPr>
              <p:cNvPr id="351" name="Google Shape;351;p40"/>
              <p:cNvCxnSpPr/>
              <p:nvPr/>
            </p:nvCxnSpPr>
            <p:spPr>
              <a:xfrm>
                <a:off x="5610288" y="2775650"/>
                <a:ext cx="8862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1B786E"/>
                </a:solidFill>
                <a:prstDash val="solid"/>
                <a:round/>
                <a:headEnd len="sm" w="sm" type="none"/>
                <a:tailEnd len="med" w="med" type="oval"/>
              </a:ln>
            </p:spPr>
          </p:cxnSp>
          <p:sp>
            <p:nvSpPr>
              <p:cNvPr id="352" name="Google Shape;352;p40"/>
              <p:cNvSpPr txBox="1"/>
              <p:nvPr/>
            </p:nvSpPr>
            <p:spPr>
              <a:xfrm>
                <a:off x="6463541" y="2405254"/>
                <a:ext cx="2799000" cy="73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4. proof of concept/</a:t>
                </a:r>
                <a:b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1" lang="en" sz="1200">
                    <a:solidFill>
                      <a:schemeClr val="hlink"/>
                    </a:solidFill>
                    <a:latin typeface="Roboto"/>
                    <a:ea typeface="Roboto"/>
                    <a:cs typeface="Roboto"/>
                    <a:sym typeface="Roboto"/>
                  </a:rPr>
                  <a:t>challenge hypothesis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53" name="Google Shape;353;p40"/>
            <p:cNvGrpSpPr/>
            <p:nvPr/>
          </p:nvGrpSpPr>
          <p:grpSpPr>
            <a:xfrm>
              <a:off x="3204245" y="1637596"/>
              <a:ext cx="2938120" cy="2933413"/>
              <a:chOff x="2610905" y="610653"/>
              <a:chExt cx="3922200" cy="3922200"/>
            </a:xfrm>
          </p:grpSpPr>
          <p:sp>
            <p:nvSpPr>
              <p:cNvPr id="354" name="Google Shape;354;p40"/>
              <p:cNvSpPr/>
              <p:nvPr/>
            </p:nvSpPr>
            <p:spPr>
              <a:xfrm rot="-4980021">
                <a:off x="3204123" y="1186472"/>
                <a:ext cx="2771960" cy="2771960"/>
              </a:xfrm>
              <a:prstGeom prst="blockArc">
                <a:avLst>
                  <a:gd fmla="val 12602522" name="adj1"/>
                  <a:gd fmla="val 16867657" name="adj2"/>
                  <a:gd fmla="val 20844" name="adj3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40"/>
              <p:cNvSpPr/>
              <p:nvPr/>
            </p:nvSpPr>
            <p:spPr>
              <a:xfrm rot="7920309">
                <a:off x="3183402" y="1183149"/>
                <a:ext cx="2777207" cy="2777207"/>
              </a:xfrm>
              <a:prstGeom prst="blockArc">
                <a:avLst>
                  <a:gd fmla="val 12602522" name="adj1"/>
                  <a:gd fmla="val 16867657" name="adj2"/>
                  <a:gd fmla="val 20844" name="adj3"/>
                </a:avLst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40"/>
              <p:cNvSpPr/>
              <p:nvPr/>
            </p:nvSpPr>
            <p:spPr>
              <a:xfrm rot="3600063">
                <a:off x="3186335" y="1195681"/>
                <a:ext cx="2777488" cy="2777488"/>
              </a:xfrm>
              <a:prstGeom prst="blockArc">
                <a:avLst>
                  <a:gd fmla="val 12602522" name="adj1"/>
                  <a:gd fmla="val 16867657" name="adj2"/>
                  <a:gd fmla="val 20844" name="adj3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40"/>
              <p:cNvSpPr/>
              <p:nvPr/>
            </p:nvSpPr>
            <p:spPr>
              <a:xfrm rot="4024705">
                <a:off x="5326681" y="1940898"/>
                <a:ext cx="578477" cy="57914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B786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40"/>
              <p:cNvSpPr/>
              <p:nvPr/>
            </p:nvSpPr>
            <p:spPr>
              <a:xfrm rot="-6816027">
                <a:off x="5326729" y="1940918"/>
                <a:ext cx="578485" cy="579035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B78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40"/>
              <p:cNvSpPr/>
              <p:nvPr/>
            </p:nvSpPr>
            <p:spPr>
              <a:xfrm rot="-9359762">
                <a:off x="3193941" y="1176205"/>
                <a:ext cx="2777287" cy="2777287"/>
              </a:xfrm>
              <a:prstGeom prst="blockArc">
                <a:avLst>
                  <a:gd fmla="val 12602522" name="adj1"/>
                  <a:gd fmla="val 16867657" name="adj2"/>
                  <a:gd fmla="val 20844" name="adj3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40"/>
              <p:cNvSpPr/>
              <p:nvPr/>
            </p:nvSpPr>
            <p:spPr>
              <a:xfrm rot="-8936366">
                <a:off x="3659126" y="3173505"/>
                <a:ext cx="578551" cy="578963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40"/>
              <p:cNvSpPr/>
              <p:nvPr/>
            </p:nvSpPr>
            <p:spPr>
              <a:xfrm rot="1824498">
                <a:off x="3659375" y="3173497"/>
                <a:ext cx="578475" cy="578885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40"/>
              <p:cNvSpPr/>
              <p:nvPr/>
            </p:nvSpPr>
            <p:spPr>
              <a:xfrm rot="-600092">
                <a:off x="3198852" y="1195456"/>
                <a:ext cx="2777611" cy="2777611"/>
              </a:xfrm>
              <a:prstGeom prst="blockArc">
                <a:avLst>
                  <a:gd fmla="val 12513247" name="adj1"/>
                  <a:gd fmla="val 16867657" name="adj2"/>
                  <a:gd fmla="val 20844" name="adj3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40"/>
              <p:cNvSpPr/>
              <p:nvPr/>
            </p:nvSpPr>
            <p:spPr>
              <a:xfrm rot="-176551">
                <a:off x="4312105" y="1195442"/>
                <a:ext cx="578563" cy="579162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40"/>
              <p:cNvSpPr/>
              <p:nvPr/>
            </p:nvSpPr>
            <p:spPr>
              <a:xfrm rot="10584085">
                <a:off x="4312088" y="1195622"/>
                <a:ext cx="578340" cy="578939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40"/>
              <p:cNvSpPr/>
              <p:nvPr/>
            </p:nvSpPr>
            <p:spPr>
              <a:xfrm rot="8344778">
                <a:off x="4940929" y="3162886"/>
                <a:ext cx="578465" cy="578888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40"/>
              <p:cNvSpPr/>
              <p:nvPr/>
            </p:nvSpPr>
            <p:spPr>
              <a:xfrm rot="-2495643">
                <a:off x="4941000" y="3162728"/>
                <a:ext cx="578445" cy="579093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40"/>
              <p:cNvSpPr/>
              <p:nvPr/>
            </p:nvSpPr>
            <p:spPr>
              <a:xfrm rot="-4556960">
                <a:off x="3257335" y="1939059"/>
                <a:ext cx="578302" cy="57895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249C90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40"/>
              <p:cNvSpPr/>
              <p:nvPr/>
            </p:nvSpPr>
            <p:spPr>
              <a:xfrm rot="6204541">
                <a:off x="3257468" y="1938977"/>
                <a:ext cx="578264" cy="578917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249C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40"/>
              <p:cNvSpPr txBox="1"/>
              <p:nvPr/>
            </p:nvSpPr>
            <p:spPr>
              <a:xfrm>
                <a:off x="4341900" y="1271896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05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0" name="Google Shape;370;p40"/>
              <p:cNvSpPr txBox="1"/>
              <p:nvPr/>
            </p:nvSpPr>
            <p:spPr>
              <a:xfrm>
                <a:off x="3274219" y="2018364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01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1" name="Google Shape;371;p40"/>
              <p:cNvSpPr txBox="1"/>
              <p:nvPr/>
            </p:nvSpPr>
            <p:spPr>
              <a:xfrm>
                <a:off x="3685317" y="3247321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02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" name="Google Shape;372;p40"/>
              <p:cNvSpPr txBox="1"/>
              <p:nvPr/>
            </p:nvSpPr>
            <p:spPr>
              <a:xfrm>
                <a:off x="4955323" y="3247321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03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3" name="Google Shape;373;p40"/>
              <p:cNvSpPr txBox="1"/>
              <p:nvPr/>
            </p:nvSpPr>
            <p:spPr>
              <a:xfrm>
                <a:off x="5364737" y="2018364"/>
                <a:ext cx="507900" cy="2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04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74" name="Google Shape;37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type="title"/>
          </p:nvPr>
        </p:nvSpPr>
        <p:spPr>
          <a:xfrm>
            <a:off x="0" y="184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heterogenic data landscapes</a:t>
            </a:r>
            <a:endParaRPr/>
          </a:p>
        </p:txBody>
      </p:sp>
      <p:sp>
        <p:nvSpPr>
          <p:cNvPr id="380" name="Google Shape;380;p41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 | </a:t>
            </a:r>
            <a:r>
              <a:rPr lang="en" sz="1000">
                <a:solidFill>
                  <a:srgbClr val="93C47D"/>
                </a:solidFill>
                <a:latin typeface="Lexend Deca"/>
                <a:ea typeface="Lexend Deca"/>
                <a:cs typeface="Lexend Deca"/>
                <a:sym typeface="Lexend Deca"/>
              </a:rPr>
              <a:t>ANALYZATION</a:t>
            </a: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| REALIZATION | ILLUSTRATION | CONTINUATION</a:t>
            </a:r>
            <a:endParaRPr sz="1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3410850" y="3247375"/>
            <a:ext cx="2322300" cy="13641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hlink"/>
                </a:solidFill>
              </a:rPr>
              <a:t>The Best Location For Me</a:t>
            </a:r>
            <a:endParaRPr/>
          </a:p>
        </p:txBody>
      </p:sp>
      <p:sp>
        <p:nvSpPr>
          <p:cNvPr id="382" name="Google Shape;382;p41"/>
          <p:cNvSpPr/>
          <p:nvPr/>
        </p:nvSpPr>
        <p:spPr>
          <a:xfrm>
            <a:off x="4332450" y="1564900"/>
            <a:ext cx="479100" cy="1617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"/>
          <p:cNvSpPr/>
          <p:nvPr/>
        </p:nvSpPr>
        <p:spPr>
          <a:xfrm rot="1800978">
            <a:off x="5879812" y="1943952"/>
            <a:ext cx="479164" cy="161703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1"/>
          <p:cNvSpPr/>
          <p:nvPr/>
        </p:nvSpPr>
        <p:spPr>
          <a:xfrm rot="-1799114">
            <a:off x="2944384" y="1943962"/>
            <a:ext cx="479014" cy="161703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1"/>
          <p:cNvSpPr txBox="1"/>
          <p:nvPr/>
        </p:nvSpPr>
        <p:spPr>
          <a:xfrm>
            <a:off x="1536200" y="2069150"/>
            <a:ext cx="601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1601100" y="1252451"/>
            <a:ext cx="219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kaggle:</a:t>
            </a:r>
            <a:br>
              <a:rPr lang="en">
                <a:latin typeface="Catamaran"/>
                <a:ea typeface="Catamaran"/>
                <a:cs typeface="Catamaran"/>
                <a:sym typeface="Catamaran"/>
              </a:rPr>
            </a:b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cost of living &amp;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internet speed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7" name="Google Shape;387;p41"/>
          <p:cNvSpPr txBox="1"/>
          <p:nvPr/>
        </p:nvSpPr>
        <p:spPr>
          <a:xfrm>
            <a:off x="3410850" y="992150"/>
            <a:ext cx="23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numbeo: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</a:rPr>
              <a:t>c</a:t>
            </a:r>
            <a:r>
              <a:rPr lang="en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</a:rPr>
              <a:t>rime index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8" name="Google Shape;388;p41"/>
          <p:cNvSpPr txBox="1"/>
          <p:nvPr/>
        </p:nvSpPr>
        <p:spPr>
          <a:xfrm>
            <a:off x="5275763" y="1405138"/>
            <a:ext cx="232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meteostat: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</a:rPr>
              <a:t>w</a:t>
            </a:r>
            <a:r>
              <a:rPr lang="en">
                <a:solidFill>
                  <a:schemeClr val="hlink"/>
                </a:solidFill>
                <a:latin typeface="Catamaran"/>
                <a:ea typeface="Catamaran"/>
                <a:cs typeface="Catamaran"/>
                <a:sym typeface="Catamaran"/>
              </a:rPr>
              <a:t>eather data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89" name="Google Shape;38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17" y="2941979"/>
            <a:ext cx="432200" cy="4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2"/>
          <p:cNvSpPr txBox="1"/>
          <p:nvPr>
            <p:ph type="title"/>
          </p:nvPr>
        </p:nvSpPr>
        <p:spPr>
          <a:xfrm>
            <a:off x="831800" y="539500"/>
            <a:ext cx="7480800" cy="11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centricity sped up our prototyping process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1503000" y="4611475"/>
            <a:ext cx="6138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CONCEPTUALIZATION | </a:t>
            </a:r>
            <a:r>
              <a:rPr lang="en" sz="1000">
                <a:solidFill>
                  <a:srgbClr val="93C47D"/>
                </a:solidFill>
                <a:latin typeface="Lexend Deca"/>
                <a:ea typeface="Lexend Deca"/>
                <a:cs typeface="Lexend Deca"/>
                <a:sym typeface="Lexend Deca"/>
              </a:rPr>
              <a:t>ANALYZATION</a:t>
            </a:r>
            <a:r>
              <a:rPr lang="en" sz="10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| REALIZATION | ILLUSTRATION | CONTINUATION</a:t>
            </a:r>
            <a:endParaRPr sz="10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grpSp>
        <p:nvGrpSpPr>
          <p:cNvPr id="397" name="Google Shape;397;p42"/>
          <p:cNvGrpSpPr/>
          <p:nvPr/>
        </p:nvGrpSpPr>
        <p:grpSpPr>
          <a:xfrm>
            <a:off x="831572" y="1966712"/>
            <a:ext cx="7480856" cy="2367750"/>
            <a:chOff x="5916567" y="1099697"/>
            <a:chExt cx="2556683" cy="809211"/>
          </a:xfrm>
        </p:grpSpPr>
        <p:sp>
          <p:nvSpPr>
            <p:cNvPr id="398" name="Google Shape;398;p42"/>
            <p:cNvSpPr/>
            <p:nvPr/>
          </p:nvSpPr>
          <p:spPr>
            <a:xfrm>
              <a:off x="5916567" y="1105515"/>
              <a:ext cx="2329202" cy="797642"/>
            </a:xfrm>
            <a:custGeom>
              <a:rect b="b" l="l" r="r" t="t"/>
              <a:pathLst>
                <a:path extrusionOk="0"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8279421" y="1099697"/>
              <a:ext cx="54" cy="0"/>
            </a:xfrm>
            <a:custGeom>
              <a:rect b="b" l="l" r="r" t="t"/>
              <a:pathLst>
                <a:path extrusionOk="0"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8245760" y="1099697"/>
              <a:ext cx="33670" cy="5791"/>
            </a:xfrm>
            <a:custGeom>
              <a:rect b="b" l="l" r="r" t="t"/>
              <a:pathLst>
                <a:path extrusionOk="0"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8085689" y="1099747"/>
              <a:ext cx="387562" cy="809161"/>
            </a:xfrm>
            <a:custGeom>
              <a:rect b="b" l="l" r="r" t="t"/>
              <a:pathLst>
                <a:path extrusionOk="0"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93C47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The Best Location For Me</a:t>
              </a:r>
              <a:endParaRPr b="1"/>
            </a:p>
          </p:txBody>
        </p:sp>
      </p:grpSp>
      <p:pic>
        <p:nvPicPr>
          <p:cNvPr id="402" name="Google Shape;402;p42"/>
          <p:cNvPicPr preferRelativeResize="0"/>
          <p:nvPr/>
        </p:nvPicPr>
        <p:blipFill rotWithShape="1">
          <a:blip r:embed="rId4">
            <a:alphaModFix/>
          </a:blip>
          <a:srcRect b="27112" l="36278" r="35732" t="34170"/>
          <a:stretch/>
        </p:blipFill>
        <p:spPr>
          <a:xfrm>
            <a:off x="3040918" y="2796175"/>
            <a:ext cx="724751" cy="70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8499" y="2495238"/>
            <a:ext cx="1403377" cy="93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0200" y="2727870"/>
            <a:ext cx="1503002" cy="84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8200" y="3316100"/>
            <a:ext cx="1093327" cy="3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146" y="2992562"/>
            <a:ext cx="322099" cy="3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stel Minimalist Elegant Lines Portfolio by Slidesgo">
  <a:themeElements>
    <a:clrScheme name="Simple Light">
      <a:dk1>
        <a:srgbClr val="191919"/>
      </a:dk1>
      <a:lt1>
        <a:srgbClr val="E7E4F1"/>
      </a:lt1>
      <a:dk2>
        <a:srgbClr val="F5F3ED"/>
      </a:dk2>
      <a:lt2>
        <a:srgbClr val="FFE0A7"/>
      </a:lt2>
      <a:accent1>
        <a:srgbClr val="F9CFD0"/>
      </a:accent1>
      <a:accent2>
        <a:srgbClr val="D9CFDE"/>
      </a:accent2>
      <a:accent3>
        <a:srgbClr val="D2DAE9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